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4"/>
  </p:notesMasterIdLst>
  <p:sldIdLst>
    <p:sldId id="794" r:id="rId5"/>
    <p:sldId id="725" r:id="rId6"/>
    <p:sldId id="807" r:id="rId7"/>
    <p:sldId id="810" r:id="rId8"/>
    <p:sldId id="836" r:id="rId9"/>
    <p:sldId id="811" r:id="rId10"/>
    <p:sldId id="809" r:id="rId11"/>
    <p:sldId id="813" r:id="rId12"/>
    <p:sldId id="814" r:id="rId13"/>
    <p:sldId id="819" r:id="rId14"/>
    <p:sldId id="817" r:id="rId15"/>
    <p:sldId id="818" r:id="rId16"/>
    <p:sldId id="820" r:id="rId17"/>
    <p:sldId id="838" r:id="rId18"/>
    <p:sldId id="842" r:id="rId19"/>
    <p:sldId id="829" r:id="rId20"/>
    <p:sldId id="830" r:id="rId21"/>
    <p:sldId id="831" r:id="rId22"/>
    <p:sldId id="834" r:id="rId23"/>
    <p:sldId id="844" r:id="rId24"/>
    <p:sldId id="843" r:id="rId25"/>
    <p:sldId id="841" r:id="rId26"/>
    <p:sldId id="728" r:id="rId27"/>
    <p:sldId id="845" r:id="rId28"/>
    <p:sldId id="846" r:id="rId29"/>
    <p:sldId id="847" r:id="rId30"/>
    <p:sldId id="848" r:id="rId31"/>
    <p:sldId id="849" r:id="rId32"/>
    <p:sldId id="850" r:id="rId33"/>
    <p:sldId id="839" r:id="rId34"/>
    <p:sldId id="805" r:id="rId35"/>
    <p:sldId id="851" r:id="rId36"/>
    <p:sldId id="854" r:id="rId37"/>
    <p:sldId id="853" r:id="rId38"/>
    <p:sldId id="856" r:id="rId39"/>
    <p:sldId id="855" r:id="rId40"/>
    <p:sldId id="852" r:id="rId41"/>
    <p:sldId id="840" r:id="rId42"/>
    <p:sldId id="729" r:id="rId43"/>
    <p:sldId id="857" r:id="rId44"/>
    <p:sldId id="858" r:id="rId45"/>
    <p:sldId id="876" r:id="rId46"/>
    <p:sldId id="890" r:id="rId47"/>
    <p:sldId id="893" r:id="rId48"/>
    <p:sldId id="894" r:id="rId49"/>
    <p:sldId id="864" r:id="rId50"/>
    <p:sldId id="896" r:id="rId51"/>
    <p:sldId id="895" r:id="rId52"/>
    <p:sldId id="897" r:id="rId53"/>
    <p:sldId id="889" r:id="rId54"/>
    <p:sldId id="878" r:id="rId55"/>
    <p:sldId id="866" r:id="rId56"/>
    <p:sldId id="867" r:id="rId57"/>
    <p:sldId id="868" r:id="rId58"/>
    <p:sldId id="869" r:id="rId59"/>
    <p:sldId id="870" r:id="rId60"/>
    <p:sldId id="871" r:id="rId61"/>
    <p:sldId id="872" r:id="rId62"/>
    <p:sldId id="873" r:id="rId63"/>
    <p:sldId id="874" r:id="rId64"/>
    <p:sldId id="875" r:id="rId65"/>
    <p:sldId id="859" r:id="rId66"/>
    <p:sldId id="861" r:id="rId67"/>
    <p:sldId id="899" r:id="rId68"/>
    <p:sldId id="879" r:id="rId69"/>
    <p:sldId id="904" r:id="rId70"/>
    <p:sldId id="905" r:id="rId71"/>
    <p:sldId id="906" r:id="rId72"/>
    <p:sldId id="907" r:id="rId73"/>
    <p:sldId id="909" r:id="rId74"/>
    <p:sldId id="908" r:id="rId75"/>
    <p:sldId id="898" r:id="rId76"/>
    <p:sldId id="910" r:id="rId77"/>
    <p:sldId id="884" r:id="rId78"/>
    <p:sldId id="885" r:id="rId79"/>
    <p:sldId id="886" r:id="rId80"/>
    <p:sldId id="887" r:id="rId81"/>
    <p:sldId id="888" r:id="rId82"/>
    <p:sldId id="824"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Sizemore" initials="RS" lastIdx="1" clrIdx="0">
    <p:extLst>
      <p:ext uri="{19B8F6BF-5375-455C-9EA6-DF929625EA0E}">
        <p15:presenceInfo xmlns:p15="http://schemas.microsoft.com/office/powerpoint/2012/main" userId="S-1-5-21-91553693-3217469846-643312220-161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476"/>
    <a:srgbClr val="124170"/>
    <a:srgbClr val="941316"/>
    <a:srgbClr val="5DCFE5"/>
    <a:srgbClr val="3ED04E"/>
    <a:srgbClr val="4CA355"/>
    <a:srgbClr val="65DA71"/>
    <a:srgbClr val="9D0304"/>
    <a:srgbClr val="003F75"/>
    <a:srgbClr val="023E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0EDF4-56D7-40E4-B4A7-2DEB5AABA464}"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5F3D5-536B-4195-AA74-6B5215180D53}" type="slidenum">
              <a:rPr lang="en-US" smtClean="0"/>
              <a:t>‹#›</a:t>
            </a:fld>
            <a:endParaRPr lang="en-US"/>
          </a:p>
        </p:txBody>
      </p:sp>
    </p:spTree>
    <p:extLst>
      <p:ext uri="{BB962C8B-B14F-4D97-AF65-F5344CB8AC3E}">
        <p14:creationId xmlns:p14="http://schemas.microsoft.com/office/powerpoint/2010/main" val="294698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quantiles.com/parents-students/understanding-quantile-measures/skill-and-concept-measur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a:t>
            </a:r>
            <a:r>
              <a:rPr lang="en-US" baseline="0"/>
              <a:t> WV Parent Report for Lexile and Quantile Measures is a four-page report to be distributed to parents in the Fall.  The 1</a:t>
            </a:r>
            <a:r>
              <a:rPr lang="en-US" baseline="30000"/>
              <a:t>st</a:t>
            </a:r>
            <a:r>
              <a:rPr lang="en-US" baseline="0"/>
              <a:t> page of the report lists the student’s Lexile and Quantile Measures, a brief description of the measures, and introduces the Growth Planner.  The 2</a:t>
            </a:r>
            <a:r>
              <a:rPr lang="en-US" baseline="30000"/>
              <a:t>nd</a:t>
            </a:r>
            <a:r>
              <a:rPr lang="en-US" baseline="0"/>
              <a:t> page is all about Lexile Measures.  The 3</a:t>
            </a:r>
            <a:r>
              <a:rPr lang="en-US" baseline="30000"/>
              <a:t>rd</a:t>
            </a:r>
            <a:r>
              <a:rPr lang="en-US" baseline="0"/>
              <a:t> page is about Quantile Measures.  And, finally, the last page offers resources and discussion questions for parents.</a:t>
            </a:r>
            <a:endParaRPr lang="en-US"/>
          </a:p>
        </p:txBody>
      </p:sp>
      <p:sp>
        <p:nvSpPr>
          <p:cNvPr id="192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F92C2-F3BD-4FF2-BEF0-EE0A312AD88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8056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 see the </a:t>
            </a:r>
            <a:r>
              <a:rPr lang="en-US" baseline="0"/>
              <a:t>college and career</a:t>
            </a:r>
            <a:r>
              <a:rPr lang="en-US"/>
              <a:t> “pathway” </a:t>
            </a:r>
            <a:r>
              <a:rPr lang="en-US" b="1"/>
              <a:t>for</a:t>
            </a:r>
            <a:r>
              <a:rPr lang="en-US" b="1" baseline="0"/>
              <a:t> mathematics.  </a:t>
            </a:r>
          </a:p>
          <a:p>
            <a:endParaRPr lang="en-US" b="1" baseline="0"/>
          </a:p>
          <a:p>
            <a:r>
              <a:rPr lang="en-US" b="0" baseline="0"/>
              <a:t>At the far right of the chart, the blue box represents the range of mathematics difficulty present in math materials for college and careers.</a:t>
            </a:r>
            <a:endParaRPr lang="en-US" b="1" baseline="0"/>
          </a:p>
          <a:p>
            <a:endParaRPr lang="en-US" b="1" baseline="0"/>
          </a:p>
          <a:p>
            <a:endParaRPr lang="en-US" baseline="0"/>
          </a:p>
        </p:txBody>
      </p:sp>
      <p:sp>
        <p:nvSpPr>
          <p:cNvPr id="4" name="Slide Number Placeholder 3"/>
          <p:cNvSpPr>
            <a:spLocks noGrp="1"/>
          </p:cNvSpPr>
          <p:nvPr>
            <p:ph type="sldNum" sz="quarter" idx="10"/>
          </p:nvPr>
        </p:nvSpPr>
        <p:spPr/>
        <p:txBody>
          <a:bodyPr/>
          <a:lstStyle/>
          <a:p>
            <a:fld id="{3045CB7A-CD77-CE4C-8242-4945C59178A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9585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MetaMetrics is researching the reading and mathematical demands of more than 400 high-interest and high-demand occupations. For example, a student interested in a career as an electrician should have a </a:t>
            </a:r>
            <a:r>
              <a:rPr lang="en-US" b="1" baseline="0"/>
              <a:t>reading skill of about 1270Lexiles </a:t>
            </a:r>
            <a:r>
              <a:rPr lang="en-US" baseline="0"/>
              <a:t>and a </a:t>
            </a:r>
            <a:r>
              <a:rPr lang="en-US" b="1" baseline="0"/>
              <a:t>mathematical skill of about 1045Quantiles </a:t>
            </a:r>
            <a:r>
              <a:rPr lang="en-US" baseline="0"/>
              <a:t>to be prepared for this profession. </a:t>
            </a:r>
          </a:p>
          <a:p>
            <a:endParaRPr lang="en-US" baseline="0"/>
          </a:p>
          <a:p>
            <a:r>
              <a:rPr lang="en-US" baseline="0"/>
              <a:t>This kind of information is </a:t>
            </a:r>
            <a:r>
              <a:rPr lang="en-US" b="0" baseline="0"/>
              <a:t>available for a </a:t>
            </a:r>
            <a:r>
              <a:rPr lang="en-US" b="1" baseline="0"/>
              <a:t>variety of careers </a:t>
            </a:r>
            <a:r>
              <a:rPr lang="en-US" baseline="0"/>
              <a:t>and can help </a:t>
            </a:r>
            <a:r>
              <a:rPr lang="en-US" b="1" baseline="0"/>
              <a:t>students </a:t>
            </a:r>
            <a:r>
              <a:rPr lang="en-US" b="0" baseline="0"/>
              <a:t>better</a:t>
            </a:r>
            <a:r>
              <a:rPr lang="en-US" b="1" baseline="0"/>
              <a:t> imagine </a:t>
            </a:r>
            <a:r>
              <a:rPr lang="en-US" b="0" baseline="0"/>
              <a:t>the</a:t>
            </a:r>
            <a:r>
              <a:rPr lang="en-US" b="1" baseline="0"/>
              <a:t> “finish line</a:t>
            </a:r>
            <a:r>
              <a:rPr lang="en-US" baseline="0"/>
              <a:t>” for </a:t>
            </a:r>
            <a:r>
              <a:rPr lang="en-US" b="1" baseline="0"/>
              <a:t>their</a:t>
            </a:r>
            <a:r>
              <a:rPr lang="en-US" baseline="0"/>
              <a:t> </a:t>
            </a:r>
            <a:r>
              <a:rPr lang="en-US" b="1" baseline="0"/>
              <a:t>own learning </a:t>
            </a:r>
            <a:r>
              <a:rPr lang="en-US" baseline="0"/>
              <a:t>based on </a:t>
            </a:r>
            <a:r>
              <a:rPr lang="en-US" b="1" baseline="0"/>
              <a:t>their</a:t>
            </a:r>
            <a:r>
              <a:rPr lang="en-US" baseline="0"/>
              <a:t> </a:t>
            </a:r>
            <a:r>
              <a:rPr lang="en-US" b="1" baseline="0"/>
              <a:t>own unique goals.</a:t>
            </a:r>
          </a:p>
        </p:txBody>
      </p:sp>
      <p:sp>
        <p:nvSpPr>
          <p:cNvPr id="4" name="Slide Number Placeholder 3"/>
          <p:cNvSpPr>
            <a:spLocks noGrp="1"/>
          </p:cNvSpPr>
          <p:nvPr>
            <p:ph type="sldNum" sz="quarter" idx="10"/>
          </p:nvPr>
        </p:nvSpPr>
        <p:spPr/>
        <p:txBody>
          <a:bodyPr/>
          <a:lstStyle/>
          <a:p>
            <a:fld id="{3045CB7A-CD77-CE4C-8242-4945C59178A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81352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The Lexile Growth Planner can be used to illustrate the reading</a:t>
            </a:r>
            <a:r>
              <a:rPr lang="en-US" sz="1200" b="0" i="0" u="none" strike="noStrike" kern="1200" baseline="0">
                <a:solidFill>
                  <a:schemeClr val="tx1"/>
                </a:solidFill>
                <a:effectLst/>
                <a:latin typeface="+mn-lt"/>
                <a:ea typeface="+mn-ea"/>
                <a:cs typeface="+mn-cs"/>
              </a:rPr>
              <a:t> demands of different occupations.</a:t>
            </a: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4071"/>
                </a:solidFill>
              </a:rPr>
              <a:t>The Quantile</a:t>
            </a:r>
            <a:r>
              <a:rPr lang="en-US" sz="1200" baseline="0">
                <a:solidFill>
                  <a:srgbClr val="004071"/>
                </a:solidFill>
              </a:rPr>
              <a:t> </a:t>
            </a:r>
            <a:r>
              <a:rPr lang="en-US" sz="1200">
                <a:solidFill>
                  <a:srgbClr val="004071"/>
                </a:solidFill>
              </a:rPr>
              <a:t>Growth Planner</a:t>
            </a:r>
            <a:r>
              <a:rPr lang="en-US" sz="1200" baseline="0">
                <a:solidFill>
                  <a:srgbClr val="004071"/>
                </a:solidFill>
              </a:rPr>
              <a:t> can be used to illustrate</a:t>
            </a:r>
            <a:r>
              <a:rPr lang="en-US" sz="1200">
                <a:solidFill>
                  <a:srgbClr val="004071"/>
                </a:solidFill>
              </a:rPr>
              <a:t> the mathematical demands of different occupations.  </a:t>
            </a:r>
          </a:p>
          <a:p>
            <a:pPr rtl="0"/>
            <a:endParaRPr lang="en-US" sz="1200" b="0" i="0" u="none" strike="noStrike" kern="1200">
              <a:solidFill>
                <a:schemeClr val="tx1"/>
              </a:solidFill>
              <a:effectLst/>
              <a:latin typeface="+mn-lt"/>
              <a:ea typeface="+mn-ea"/>
              <a:cs typeface="+mn-cs"/>
            </a:endParaRPr>
          </a:p>
          <a:p>
            <a:pPr rtl="0"/>
            <a:r>
              <a:rPr lang="en-US" sz="1200" b="1" i="0" u="none" strike="noStrike" kern="1200">
                <a:solidFill>
                  <a:schemeClr val="tx1"/>
                </a:solidFill>
                <a:effectLst/>
                <a:latin typeface="+mn-lt"/>
                <a:ea typeface="+mn-ea"/>
                <a:cs typeface="+mn-cs"/>
              </a:rPr>
              <a:t>On this site it is necessary</a:t>
            </a:r>
            <a:r>
              <a:rPr lang="en-US" sz="1200" b="1" i="0" u="none" strike="noStrike" kern="1200" baseline="0">
                <a:solidFill>
                  <a:schemeClr val="tx1"/>
                </a:solidFill>
                <a:effectLst/>
                <a:latin typeface="+mn-lt"/>
                <a:ea typeface="+mn-ea"/>
                <a:cs typeface="+mn-cs"/>
              </a:rPr>
              <a:t> to enter a specific Lexile or Quantile measure for a student.  </a:t>
            </a:r>
            <a:r>
              <a:rPr lang="en-US" sz="1200" b="0" i="0" u="none" strike="noStrike" kern="1200" baseline="0">
                <a:solidFill>
                  <a:schemeClr val="tx1"/>
                </a:solidFill>
                <a:effectLst/>
                <a:latin typeface="+mn-lt"/>
                <a:ea typeface="+mn-ea"/>
                <a:cs typeface="+mn-cs"/>
              </a:rPr>
              <a:t>Use the Add/Edit measure tab.  The Test Date and School Year Start Date need only be estimates.  After entering the information, use the GRAPH ME tab to open a graph that projects student progress toward college- and career-readiness.  Use the pull-down menu to access the available career choices.  </a:t>
            </a:r>
            <a:r>
              <a:rPr lang="en-US" sz="1200" b="0" i="0" u="none" strike="noStrike" kern="1200" baseline="0" err="1">
                <a:solidFill>
                  <a:schemeClr val="tx1"/>
                </a:solidFill>
                <a:effectLst/>
                <a:latin typeface="+mn-lt"/>
                <a:ea typeface="+mn-ea"/>
                <a:cs typeface="+mn-cs"/>
              </a:rPr>
              <a:t>MetaMetrics</a:t>
            </a:r>
            <a:r>
              <a:rPr lang="en-US" sz="1200" b="0" i="0" u="none" strike="noStrike" kern="1200" baseline="0">
                <a:solidFill>
                  <a:schemeClr val="tx1"/>
                </a:solidFill>
                <a:effectLst/>
                <a:latin typeface="+mn-lt"/>
                <a:ea typeface="+mn-ea"/>
                <a:cs typeface="+mn-cs"/>
              </a:rPr>
              <a:t> continues to develop this site and add additional career options.  </a:t>
            </a:r>
          </a:p>
          <a:p>
            <a:pPr rtl="0"/>
            <a:endParaRPr lang="en-US" sz="1200" b="0" i="0" u="none" strike="noStrike" kern="1200" baseline="0">
              <a:solidFill>
                <a:schemeClr val="tx1"/>
              </a:solidFill>
              <a:effectLst/>
              <a:latin typeface="+mn-lt"/>
              <a:ea typeface="+mn-ea"/>
              <a:cs typeface="+mn-cs"/>
            </a:endParaRPr>
          </a:p>
          <a:p>
            <a:endParaRPr lang="en-US" b="1" baseline="0"/>
          </a:p>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19</a:t>
            </a:fld>
            <a:endParaRPr lang="en-US"/>
          </a:p>
        </p:txBody>
      </p:sp>
    </p:spTree>
    <p:extLst>
      <p:ext uri="{BB962C8B-B14F-4D97-AF65-F5344CB8AC3E}">
        <p14:creationId xmlns:p14="http://schemas.microsoft.com/office/powerpoint/2010/main" val="211819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72423-FA5F-44AA-A8DA-E0EB561A5CE3}" type="slidenum">
              <a:rPr lang="en-US" smtClean="0"/>
              <a:pPr eaLnBrk="1" hangingPunct="1"/>
              <a:t>23</a:t>
            </a:fld>
            <a:endParaRPr lang="en-US"/>
          </a:p>
        </p:txBody>
      </p:sp>
      <p:sp>
        <p:nvSpPr>
          <p:cNvPr id="5123" name="Slide Image Placeholder 1"/>
          <p:cNvSpPr>
            <a:spLocks noGrp="1" noRot="1" noChangeAspect="1" noTextEdit="1"/>
          </p:cNvSpPr>
          <p:nvPr>
            <p:ph type="sldImg"/>
          </p:nvPr>
        </p:nvSpPr>
        <p:spPr>
          <a:ln/>
        </p:spPr>
      </p:sp>
      <p:sp>
        <p:nvSpPr>
          <p:cNvPr id="5124" name="Notes Placeholder 2"/>
          <p:cNvSpPr>
            <a:spLocks noGrp="1"/>
          </p:cNvSpPr>
          <p:nvPr>
            <p:ph type="body" idx="1"/>
          </p:nvPr>
        </p:nvSpPr>
        <p:spPr>
          <a:noFill/>
        </p:spPr>
        <p:txBody>
          <a:bodyPr/>
          <a:lstStyle/>
          <a:p>
            <a:pPr eaLnBrk="1" hangingPunct="1">
              <a:spcBef>
                <a:spcPct val="0"/>
              </a:spcBef>
            </a:pPr>
            <a:endParaRPr lang="en-US"/>
          </a:p>
        </p:txBody>
      </p:sp>
      <p:sp>
        <p:nvSpPr>
          <p:cNvPr id="51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FB3EC06-9BCE-4873-A753-624649F1FE4A}" type="slidenum">
              <a:rPr lang="en-US" sz="1200">
                <a:latin typeface="Calibri" pitchFamily="34" charset="0"/>
              </a:rPr>
              <a:pPr algn="r" eaLnBrk="1" hangingPunct="1"/>
              <a:t>23</a:t>
            </a:fld>
            <a:endParaRPr lang="en-US" sz="1200">
              <a:latin typeface="Calibri" pitchFamily="34" charset="0"/>
            </a:endParaRPr>
          </a:p>
        </p:txBody>
      </p:sp>
    </p:spTree>
    <p:extLst>
      <p:ext uri="{BB962C8B-B14F-4D97-AF65-F5344CB8AC3E}">
        <p14:creationId xmlns:p14="http://schemas.microsoft.com/office/powerpoint/2010/main" val="152503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72423-FA5F-44AA-A8DA-E0EB561A5CE3}" type="slidenum">
              <a:rPr lang="en-US" smtClean="0"/>
              <a:pPr eaLnBrk="1" hangingPunct="1"/>
              <a:t>24</a:t>
            </a:fld>
            <a:endParaRPr lang="en-US"/>
          </a:p>
        </p:txBody>
      </p:sp>
      <p:sp>
        <p:nvSpPr>
          <p:cNvPr id="5123" name="Slide Image Placeholder 1"/>
          <p:cNvSpPr>
            <a:spLocks noGrp="1" noRot="1" noChangeAspect="1" noTextEdit="1"/>
          </p:cNvSpPr>
          <p:nvPr>
            <p:ph type="sldImg"/>
          </p:nvPr>
        </p:nvSpPr>
        <p:spPr>
          <a:ln/>
        </p:spPr>
      </p:sp>
      <p:sp>
        <p:nvSpPr>
          <p:cNvPr id="5124" name="Notes Placeholder 2"/>
          <p:cNvSpPr>
            <a:spLocks noGrp="1"/>
          </p:cNvSpPr>
          <p:nvPr>
            <p:ph type="body" idx="1"/>
          </p:nvPr>
        </p:nvSpPr>
        <p:spPr>
          <a:noFill/>
        </p:spPr>
        <p:txBody>
          <a:bodyPr/>
          <a:lstStyle/>
          <a:p>
            <a:pPr eaLnBrk="1" hangingPunct="1">
              <a:spcBef>
                <a:spcPct val="0"/>
              </a:spcBef>
            </a:pPr>
            <a:endParaRPr lang="en-US"/>
          </a:p>
        </p:txBody>
      </p:sp>
      <p:sp>
        <p:nvSpPr>
          <p:cNvPr id="51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FB3EC06-9BCE-4873-A753-624649F1FE4A}" type="slidenum">
              <a:rPr lang="en-US" sz="1200">
                <a:latin typeface="Calibri" pitchFamily="34" charset="0"/>
              </a:rPr>
              <a:pPr algn="r" eaLnBrk="1" hangingPunct="1"/>
              <a:t>24</a:t>
            </a:fld>
            <a:endParaRPr lang="en-US" sz="1200">
              <a:latin typeface="Calibri" pitchFamily="34" charset="0"/>
            </a:endParaRPr>
          </a:p>
        </p:txBody>
      </p:sp>
    </p:spTree>
    <p:extLst>
      <p:ext uri="{BB962C8B-B14F-4D97-AF65-F5344CB8AC3E}">
        <p14:creationId xmlns:p14="http://schemas.microsoft.com/office/powerpoint/2010/main" val="193938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72423-FA5F-44AA-A8DA-E0EB561A5CE3}" type="slidenum">
              <a:rPr lang="en-US" smtClean="0"/>
              <a:pPr eaLnBrk="1" hangingPunct="1"/>
              <a:t>25</a:t>
            </a:fld>
            <a:endParaRPr lang="en-US"/>
          </a:p>
        </p:txBody>
      </p:sp>
      <p:sp>
        <p:nvSpPr>
          <p:cNvPr id="5123" name="Slide Image Placeholder 1"/>
          <p:cNvSpPr>
            <a:spLocks noGrp="1" noRot="1" noChangeAspect="1" noTextEdit="1"/>
          </p:cNvSpPr>
          <p:nvPr>
            <p:ph type="sldImg"/>
          </p:nvPr>
        </p:nvSpPr>
        <p:spPr>
          <a:ln/>
        </p:spPr>
      </p:sp>
      <p:sp>
        <p:nvSpPr>
          <p:cNvPr id="5124" name="Notes Placeholder 2"/>
          <p:cNvSpPr>
            <a:spLocks noGrp="1"/>
          </p:cNvSpPr>
          <p:nvPr>
            <p:ph type="body" idx="1"/>
          </p:nvPr>
        </p:nvSpPr>
        <p:spPr>
          <a:noFill/>
        </p:spPr>
        <p:txBody>
          <a:bodyPr/>
          <a:lstStyle/>
          <a:p>
            <a:pPr eaLnBrk="1" hangingPunct="1">
              <a:spcBef>
                <a:spcPct val="0"/>
              </a:spcBef>
            </a:pPr>
            <a:endParaRPr lang="en-US"/>
          </a:p>
        </p:txBody>
      </p:sp>
      <p:sp>
        <p:nvSpPr>
          <p:cNvPr id="51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FB3EC06-9BCE-4873-A753-624649F1FE4A}" type="slidenum">
              <a:rPr lang="en-US" sz="1200">
                <a:latin typeface="Calibri" pitchFamily="34" charset="0"/>
              </a:rPr>
              <a:pPr algn="r" eaLnBrk="1" hangingPunct="1"/>
              <a:t>25</a:t>
            </a:fld>
            <a:endParaRPr lang="en-US" sz="1200">
              <a:latin typeface="Calibri" pitchFamily="34" charset="0"/>
            </a:endParaRPr>
          </a:p>
        </p:txBody>
      </p:sp>
    </p:spTree>
    <p:extLst>
      <p:ext uri="{BB962C8B-B14F-4D97-AF65-F5344CB8AC3E}">
        <p14:creationId xmlns:p14="http://schemas.microsoft.com/office/powerpoint/2010/main" val="3196071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72423-FA5F-44AA-A8DA-E0EB561A5CE3}" type="slidenum">
              <a:rPr lang="en-US" smtClean="0"/>
              <a:pPr eaLnBrk="1" hangingPunct="1"/>
              <a:t>26</a:t>
            </a:fld>
            <a:endParaRPr lang="en-US"/>
          </a:p>
        </p:txBody>
      </p:sp>
      <p:sp>
        <p:nvSpPr>
          <p:cNvPr id="5123" name="Slide Image Placeholder 1"/>
          <p:cNvSpPr>
            <a:spLocks noGrp="1" noRot="1" noChangeAspect="1" noTextEdit="1"/>
          </p:cNvSpPr>
          <p:nvPr>
            <p:ph type="sldImg"/>
          </p:nvPr>
        </p:nvSpPr>
        <p:spPr>
          <a:ln/>
        </p:spPr>
      </p:sp>
      <p:sp>
        <p:nvSpPr>
          <p:cNvPr id="5124" name="Notes Placeholder 2"/>
          <p:cNvSpPr>
            <a:spLocks noGrp="1"/>
          </p:cNvSpPr>
          <p:nvPr>
            <p:ph type="body" idx="1"/>
          </p:nvPr>
        </p:nvSpPr>
        <p:spPr>
          <a:noFill/>
        </p:spPr>
        <p:txBody>
          <a:bodyPr/>
          <a:lstStyle/>
          <a:p>
            <a:pPr eaLnBrk="1" hangingPunct="1">
              <a:spcBef>
                <a:spcPct val="0"/>
              </a:spcBef>
            </a:pPr>
            <a:endParaRPr lang="en-US"/>
          </a:p>
        </p:txBody>
      </p:sp>
      <p:sp>
        <p:nvSpPr>
          <p:cNvPr id="51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FB3EC06-9BCE-4873-A753-624649F1FE4A}" type="slidenum">
              <a:rPr lang="en-US" sz="1200">
                <a:latin typeface="Calibri" pitchFamily="34" charset="0"/>
              </a:rPr>
              <a:pPr algn="r" eaLnBrk="1" hangingPunct="1"/>
              <a:t>26</a:t>
            </a:fld>
            <a:endParaRPr lang="en-US" sz="1200">
              <a:latin typeface="Calibri" pitchFamily="34" charset="0"/>
            </a:endParaRPr>
          </a:p>
        </p:txBody>
      </p:sp>
    </p:spTree>
    <p:extLst>
      <p:ext uri="{BB962C8B-B14F-4D97-AF65-F5344CB8AC3E}">
        <p14:creationId xmlns:p14="http://schemas.microsoft.com/office/powerpoint/2010/main" val="792288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72423-FA5F-44AA-A8DA-E0EB561A5CE3}" type="slidenum">
              <a:rPr lang="en-US" smtClean="0"/>
              <a:pPr eaLnBrk="1" hangingPunct="1"/>
              <a:t>27</a:t>
            </a:fld>
            <a:endParaRPr lang="en-US"/>
          </a:p>
        </p:txBody>
      </p:sp>
      <p:sp>
        <p:nvSpPr>
          <p:cNvPr id="5123" name="Slide Image Placeholder 1"/>
          <p:cNvSpPr>
            <a:spLocks noGrp="1" noRot="1" noChangeAspect="1" noTextEdit="1"/>
          </p:cNvSpPr>
          <p:nvPr>
            <p:ph type="sldImg"/>
          </p:nvPr>
        </p:nvSpPr>
        <p:spPr>
          <a:ln/>
        </p:spPr>
      </p:sp>
      <p:sp>
        <p:nvSpPr>
          <p:cNvPr id="5124" name="Notes Placeholder 2"/>
          <p:cNvSpPr>
            <a:spLocks noGrp="1"/>
          </p:cNvSpPr>
          <p:nvPr>
            <p:ph type="body" idx="1"/>
          </p:nvPr>
        </p:nvSpPr>
        <p:spPr>
          <a:noFill/>
        </p:spPr>
        <p:txBody>
          <a:bodyPr/>
          <a:lstStyle/>
          <a:p>
            <a:pPr eaLnBrk="1" hangingPunct="1">
              <a:spcBef>
                <a:spcPct val="0"/>
              </a:spcBef>
            </a:pPr>
            <a:endParaRPr lang="en-US"/>
          </a:p>
        </p:txBody>
      </p:sp>
      <p:sp>
        <p:nvSpPr>
          <p:cNvPr id="51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FB3EC06-9BCE-4873-A753-624649F1FE4A}" type="slidenum">
              <a:rPr lang="en-US" sz="1200">
                <a:latin typeface="Calibri" pitchFamily="34" charset="0"/>
              </a:rPr>
              <a:pPr algn="r" eaLnBrk="1" hangingPunct="1"/>
              <a:t>27</a:t>
            </a:fld>
            <a:endParaRPr lang="en-US" sz="1200">
              <a:latin typeface="Calibri" pitchFamily="34" charset="0"/>
            </a:endParaRPr>
          </a:p>
        </p:txBody>
      </p:sp>
    </p:spTree>
    <p:extLst>
      <p:ext uri="{BB962C8B-B14F-4D97-AF65-F5344CB8AC3E}">
        <p14:creationId xmlns:p14="http://schemas.microsoft.com/office/powerpoint/2010/main" val="180397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72423-FA5F-44AA-A8DA-E0EB561A5CE3}" type="slidenum">
              <a:rPr lang="en-US" smtClean="0"/>
              <a:pPr eaLnBrk="1" hangingPunct="1"/>
              <a:t>28</a:t>
            </a:fld>
            <a:endParaRPr lang="en-US"/>
          </a:p>
        </p:txBody>
      </p:sp>
      <p:sp>
        <p:nvSpPr>
          <p:cNvPr id="5123" name="Slide Image Placeholder 1"/>
          <p:cNvSpPr>
            <a:spLocks noGrp="1" noRot="1" noChangeAspect="1" noTextEdit="1"/>
          </p:cNvSpPr>
          <p:nvPr>
            <p:ph type="sldImg"/>
          </p:nvPr>
        </p:nvSpPr>
        <p:spPr>
          <a:ln/>
        </p:spPr>
      </p:sp>
      <p:sp>
        <p:nvSpPr>
          <p:cNvPr id="5124" name="Notes Placeholder 2"/>
          <p:cNvSpPr>
            <a:spLocks noGrp="1"/>
          </p:cNvSpPr>
          <p:nvPr>
            <p:ph type="body" idx="1"/>
          </p:nvPr>
        </p:nvSpPr>
        <p:spPr>
          <a:noFill/>
        </p:spPr>
        <p:txBody>
          <a:bodyPr/>
          <a:lstStyle/>
          <a:p>
            <a:pPr eaLnBrk="1" hangingPunct="1">
              <a:spcBef>
                <a:spcPct val="0"/>
              </a:spcBef>
            </a:pPr>
            <a:endParaRPr lang="en-US"/>
          </a:p>
        </p:txBody>
      </p:sp>
      <p:sp>
        <p:nvSpPr>
          <p:cNvPr id="51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FB3EC06-9BCE-4873-A753-624649F1FE4A}" type="slidenum">
              <a:rPr lang="en-US" sz="1200">
                <a:latin typeface="Calibri" pitchFamily="34" charset="0"/>
              </a:rPr>
              <a:pPr algn="r" eaLnBrk="1" hangingPunct="1"/>
              <a:t>28</a:t>
            </a:fld>
            <a:endParaRPr lang="en-US" sz="1200">
              <a:latin typeface="Calibri" pitchFamily="34" charset="0"/>
            </a:endParaRPr>
          </a:p>
        </p:txBody>
      </p:sp>
    </p:spTree>
    <p:extLst>
      <p:ext uri="{BB962C8B-B14F-4D97-AF65-F5344CB8AC3E}">
        <p14:creationId xmlns:p14="http://schemas.microsoft.com/office/powerpoint/2010/main" val="898976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72423-FA5F-44AA-A8DA-E0EB561A5CE3}" type="slidenum">
              <a:rPr lang="en-US" smtClean="0"/>
              <a:pPr eaLnBrk="1" hangingPunct="1"/>
              <a:t>29</a:t>
            </a:fld>
            <a:endParaRPr lang="en-US"/>
          </a:p>
        </p:txBody>
      </p:sp>
      <p:sp>
        <p:nvSpPr>
          <p:cNvPr id="5123" name="Slide Image Placeholder 1"/>
          <p:cNvSpPr>
            <a:spLocks noGrp="1" noRot="1" noChangeAspect="1" noTextEdit="1"/>
          </p:cNvSpPr>
          <p:nvPr>
            <p:ph type="sldImg"/>
          </p:nvPr>
        </p:nvSpPr>
        <p:spPr>
          <a:ln/>
        </p:spPr>
      </p:sp>
      <p:sp>
        <p:nvSpPr>
          <p:cNvPr id="5124" name="Notes Placeholder 2"/>
          <p:cNvSpPr>
            <a:spLocks noGrp="1"/>
          </p:cNvSpPr>
          <p:nvPr>
            <p:ph type="body" idx="1"/>
          </p:nvPr>
        </p:nvSpPr>
        <p:spPr>
          <a:noFill/>
        </p:spPr>
        <p:txBody>
          <a:bodyPr/>
          <a:lstStyle/>
          <a:p>
            <a:pPr eaLnBrk="1" hangingPunct="1">
              <a:spcBef>
                <a:spcPct val="0"/>
              </a:spcBef>
            </a:pPr>
            <a:endParaRPr lang="en-US"/>
          </a:p>
        </p:txBody>
      </p:sp>
      <p:sp>
        <p:nvSpPr>
          <p:cNvPr id="51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FB3EC06-9BCE-4873-A753-624649F1FE4A}" type="slidenum">
              <a:rPr lang="en-US" sz="1200">
                <a:latin typeface="Calibri" pitchFamily="34" charset="0"/>
              </a:rPr>
              <a:pPr algn="r" eaLnBrk="1" hangingPunct="1"/>
              <a:t>29</a:t>
            </a:fld>
            <a:endParaRPr lang="en-US" sz="1200">
              <a:latin typeface="Calibri" pitchFamily="34" charset="0"/>
            </a:endParaRPr>
          </a:p>
        </p:txBody>
      </p:sp>
    </p:spTree>
    <p:extLst>
      <p:ext uri="{BB962C8B-B14F-4D97-AF65-F5344CB8AC3E}">
        <p14:creationId xmlns:p14="http://schemas.microsoft.com/office/powerpoint/2010/main" val="397244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a:t>
            </a:r>
            <a:r>
              <a:rPr lang="en-US" baseline="0"/>
              <a:t> define the quantitative measure of a text</a:t>
            </a:r>
            <a:r>
              <a:rPr lang="en-US"/>
              <a:t>, the number of words in each sentence, the number of syllables in each word, and the number of unknown words in the text are analyzed. Texts with longer sentences, multi-syllabic words, or specialized vocabulary have a higher Lexile measure than texts with simpler sentences, shorter words, or more commonly known words.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170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85F3D5-536B-4195-AA74-6B5215180D53}" type="slidenum">
              <a:rPr lang="en-US" smtClean="0"/>
              <a:t>31</a:t>
            </a:fld>
            <a:endParaRPr lang="en-US"/>
          </a:p>
        </p:txBody>
      </p:sp>
    </p:spTree>
    <p:extLst>
      <p:ext uri="{BB962C8B-B14F-4D97-AF65-F5344CB8AC3E}">
        <p14:creationId xmlns:p14="http://schemas.microsoft.com/office/powerpoint/2010/main" val="90195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5F3D5-536B-4195-AA74-6B5215180D53}" type="slidenum">
              <a:rPr lang="en-US" smtClean="0"/>
              <a:t>63</a:t>
            </a:fld>
            <a:endParaRPr lang="en-US"/>
          </a:p>
        </p:txBody>
      </p:sp>
    </p:spTree>
    <p:extLst>
      <p:ext uri="{BB962C8B-B14F-4D97-AF65-F5344CB8AC3E}">
        <p14:creationId xmlns:p14="http://schemas.microsoft.com/office/powerpoint/2010/main" val="136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5F3D5-536B-4195-AA74-6B5215180D53}" type="slidenum">
              <a:rPr lang="en-US" smtClean="0"/>
              <a:t>72</a:t>
            </a:fld>
            <a:endParaRPr lang="en-US"/>
          </a:p>
        </p:txBody>
      </p:sp>
    </p:spTree>
    <p:extLst>
      <p:ext uri="{BB962C8B-B14F-4D97-AF65-F5344CB8AC3E}">
        <p14:creationId xmlns:p14="http://schemas.microsoft.com/office/powerpoint/2010/main" val="1405445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85F3D5-536B-4195-AA74-6B5215180D53}" type="slidenum">
              <a:rPr lang="en-US" smtClean="0"/>
              <a:t>74</a:t>
            </a:fld>
            <a:endParaRPr lang="en-US"/>
          </a:p>
        </p:txBody>
      </p:sp>
    </p:spTree>
    <p:extLst>
      <p:ext uri="{BB962C8B-B14F-4D97-AF65-F5344CB8AC3E}">
        <p14:creationId xmlns:p14="http://schemas.microsoft.com/office/powerpoint/2010/main" val="1927671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286" indent="-284725" eaLnBrk="0" hangingPunct="0">
              <a:defRPr>
                <a:solidFill>
                  <a:schemeClr val="tx1"/>
                </a:solidFill>
                <a:latin typeface="Arial" pitchFamily="34" charset="0"/>
              </a:defRPr>
            </a:lvl2pPr>
            <a:lvl3pPr marL="1138902" indent="-227780" eaLnBrk="0" hangingPunct="0">
              <a:defRPr>
                <a:solidFill>
                  <a:schemeClr val="tx1"/>
                </a:solidFill>
                <a:latin typeface="Arial" pitchFamily="34" charset="0"/>
              </a:defRPr>
            </a:lvl3pPr>
            <a:lvl4pPr marL="1594462" indent="-227780" eaLnBrk="0" hangingPunct="0">
              <a:defRPr>
                <a:solidFill>
                  <a:schemeClr val="tx1"/>
                </a:solidFill>
                <a:latin typeface="Arial" pitchFamily="34" charset="0"/>
              </a:defRPr>
            </a:lvl4pPr>
            <a:lvl5pPr marL="2050023" indent="-227780" eaLnBrk="0" hangingPunct="0">
              <a:defRPr>
                <a:solidFill>
                  <a:schemeClr val="tx1"/>
                </a:solidFill>
                <a:latin typeface="Arial" pitchFamily="34" charset="0"/>
              </a:defRPr>
            </a:lvl5pPr>
            <a:lvl6pPr marL="2505584" indent="-227780" eaLnBrk="0" fontAlgn="base" hangingPunct="0">
              <a:spcBef>
                <a:spcPct val="0"/>
              </a:spcBef>
              <a:spcAft>
                <a:spcPct val="0"/>
              </a:spcAft>
              <a:defRPr>
                <a:solidFill>
                  <a:schemeClr val="tx1"/>
                </a:solidFill>
                <a:latin typeface="Arial" pitchFamily="34" charset="0"/>
              </a:defRPr>
            </a:lvl6pPr>
            <a:lvl7pPr marL="2961143" indent="-227780" eaLnBrk="0" fontAlgn="base" hangingPunct="0">
              <a:spcBef>
                <a:spcPct val="0"/>
              </a:spcBef>
              <a:spcAft>
                <a:spcPct val="0"/>
              </a:spcAft>
              <a:defRPr>
                <a:solidFill>
                  <a:schemeClr val="tx1"/>
                </a:solidFill>
                <a:latin typeface="Arial" pitchFamily="34" charset="0"/>
              </a:defRPr>
            </a:lvl7pPr>
            <a:lvl8pPr marL="3416704" indent="-227780" eaLnBrk="0" fontAlgn="base" hangingPunct="0">
              <a:spcBef>
                <a:spcPct val="0"/>
              </a:spcBef>
              <a:spcAft>
                <a:spcPct val="0"/>
              </a:spcAft>
              <a:defRPr>
                <a:solidFill>
                  <a:schemeClr val="tx1"/>
                </a:solidFill>
                <a:latin typeface="Arial" pitchFamily="34" charset="0"/>
              </a:defRPr>
            </a:lvl8pPr>
            <a:lvl9pPr marL="3872264" indent="-227780" eaLnBrk="0" fontAlgn="base" hangingPunct="0">
              <a:spcBef>
                <a:spcPct val="0"/>
              </a:spcBef>
              <a:spcAft>
                <a:spcPct val="0"/>
              </a:spcAft>
              <a:defRPr>
                <a:solidFill>
                  <a:schemeClr val="tx1"/>
                </a:solidFill>
                <a:latin typeface="Arial" pitchFamily="34" charset="0"/>
              </a:defRPr>
            </a:lvl9pPr>
          </a:lstStyle>
          <a:p>
            <a:pPr eaLnBrk="1" hangingPunct="1"/>
            <a:fld id="{C2E0214F-519A-4292-BBDD-64AF3DD70B46}" type="slidenum">
              <a:rPr lang="en-US" smtClean="0"/>
              <a:pPr eaLnBrk="1" hangingPunct="1"/>
              <a:t>79</a:t>
            </a:fld>
            <a:endParaRPr lang="en-US"/>
          </a:p>
        </p:txBody>
      </p:sp>
      <p:sp>
        <p:nvSpPr>
          <p:cNvPr id="223235" name="Rectangle 7"/>
          <p:cNvSpPr txBox="1">
            <a:spLocks noGrp="1" noChangeArrowheads="1"/>
          </p:cNvSpPr>
          <p:nvPr/>
        </p:nvSpPr>
        <p:spPr bwMode="auto">
          <a:xfrm>
            <a:off x="3955955" y="8817119"/>
            <a:ext cx="3027466" cy="46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1" tIns="46406" rIns="92811" bIns="4640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AB4A893-E967-4C51-8A3E-A53DDBC040BD}" type="slidenum">
              <a:rPr lang="en-US" sz="1200">
                <a:latin typeface="Arial Unicode MS" pitchFamily="34" charset="-128"/>
              </a:rPr>
              <a:pPr algn="r" eaLnBrk="1" hangingPunct="1"/>
              <a:t>79</a:t>
            </a:fld>
            <a:endParaRPr lang="en-US" sz="1200">
              <a:latin typeface="Arial Unicode MS" pitchFamily="34" charset="-128"/>
            </a:endParaRPr>
          </a:p>
        </p:txBody>
      </p:sp>
      <p:sp>
        <p:nvSpPr>
          <p:cNvPr id="223236" name="Rectangle 2"/>
          <p:cNvSpPr>
            <a:spLocks noGrp="1" noRot="1" noChangeAspect="1" noChangeArrowheads="1" noTextEdit="1"/>
          </p:cNvSpPr>
          <p:nvPr>
            <p:ph type="sldImg"/>
          </p:nvPr>
        </p:nvSpPr>
        <p:spPr>
          <a:ln/>
        </p:spPr>
      </p:sp>
      <p:sp>
        <p:nvSpPr>
          <p:cNvPr id="223237" name="Rectangle 3"/>
          <p:cNvSpPr>
            <a:spLocks noGrp="1" noChangeArrowheads="1"/>
          </p:cNvSpPr>
          <p:nvPr>
            <p:ph type="body" idx="1"/>
          </p:nvPr>
        </p:nvSpPr>
        <p:spPr>
          <a:xfrm>
            <a:off x="931652" y="4408561"/>
            <a:ext cx="5121701" cy="417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00" tIns="46699" rIns="93400" bIns="46699"/>
          <a:lstStyle/>
          <a:p>
            <a:pPr eaLnBrk="1" hangingPunct="1"/>
            <a:endParaRPr lang="en-US">
              <a:latin typeface="Arial" pitchFamily="34" charset="0"/>
            </a:endParaRPr>
          </a:p>
        </p:txBody>
      </p:sp>
    </p:spTree>
    <p:extLst>
      <p:ext uri="{BB962C8B-B14F-4D97-AF65-F5344CB8AC3E}">
        <p14:creationId xmlns:p14="http://schemas.microsoft.com/office/powerpoint/2010/main" val="31999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Matching Your Student To Math Concepts That Make Sense</a:t>
            </a:r>
          </a:p>
          <a:p>
            <a:r>
              <a:rPr lang="en-US" sz="1200" b="0" i="0" kern="1200">
                <a:solidFill>
                  <a:schemeClr val="tx1"/>
                </a:solidFill>
                <a:effectLst/>
                <a:latin typeface="+mn-lt"/>
                <a:ea typeface="+mn-ea"/>
                <a:cs typeface="+mn-cs"/>
              </a:rPr>
              <a:t>Quantile measures are so much more than a math score because they also measure math skills and concepts. A </a:t>
            </a:r>
            <a:r>
              <a:rPr lang="en-US" sz="1200" b="0" i="0" u="none" strike="noStrike" kern="1200">
                <a:solidFill>
                  <a:schemeClr val="tx1"/>
                </a:solidFill>
                <a:effectLst/>
                <a:latin typeface="+mn-lt"/>
                <a:ea typeface="+mn-ea"/>
                <a:cs typeface="+mn-cs"/>
                <a:hlinkClick r:id="rId3"/>
              </a:rPr>
              <a:t>Quantile Skill and Concept (QSC)</a:t>
            </a:r>
            <a:r>
              <a:rPr lang="en-US" sz="1200" b="0" i="0" kern="1200">
                <a:solidFill>
                  <a:schemeClr val="tx1"/>
                </a:solidFill>
                <a:effectLst/>
                <a:latin typeface="+mn-lt"/>
                <a:ea typeface="+mn-ea"/>
                <a:cs typeface="+mn-cs"/>
              </a:rPr>
              <a:t> measure helps teachers and parents target instruction by matching these two measures.</a:t>
            </a:r>
          </a:p>
          <a:p>
            <a:r>
              <a:rPr lang="en-US" sz="1200" b="0" i="0" kern="1200">
                <a:solidFill>
                  <a:schemeClr val="tx1"/>
                </a:solidFill>
                <a:effectLst/>
                <a:latin typeface="+mn-lt"/>
                <a:ea typeface="+mn-ea"/>
                <a:cs typeface="+mn-cs"/>
              </a:rPr>
              <a:t>As the difficulty or demand of the skill increases, so does the Quantile measure. The difference between your student’s Quantile measure and the QSC measure predicts how difficult that skill or concept may be for a child to learn.</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For optimal learning and growth, a student should practice mathematics within a Quantile range of 50Q above and 50Q below his or her Quantile measure. </a:t>
            </a:r>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10</a:t>
            </a:fld>
            <a:endParaRPr lang="en-US"/>
          </a:p>
        </p:txBody>
      </p:sp>
    </p:spTree>
    <p:extLst>
      <p:ext uri="{BB962C8B-B14F-4D97-AF65-F5344CB8AC3E}">
        <p14:creationId xmlns:p14="http://schemas.microsoft.com/office/powerpoint/2010/main" val="271082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98502" y="4409758"/>
            <a:ext cx="5587999" cy="4177665"/>
          </a:xfrm>
          <a:prstGeom prst="rect">
            <a:avLst/>
          </a:prstGeom>
        </p:spPr>
        <p:txBody>
          <a:bodyPr lIns="92419" tIns="92419" rIns="92419" bIns="92419" anchor="ctr" anchorCtr="0">
            <a:noAutofit/>
          </a:bodyPr>
          <a:lstStyle/>
          <a:p>
            <a:r>
              <a:rPr lang="en-US"/>
              <a:t>For many years, </a:t>
            </a:r>
            <a:r>
              <a:rPr lang="en-US" baseline="0"/>
              <a:t>West Virginia </a:t>
            </a:r>
            <a:r>
              <a:rPr lang="en-US"/>
              <a:t>educators</a:t>
            </a:r>
            <a:r>
              <a:rPr lang="en-US" baseline="0"/>
              <a:t> have used Lexile measures to gauge student performance in reading.  The West Virginia College- and Career- Readiness Standards for English Language Arts recognize the range of Lexile measures for each programmatic level.  The measures indicate grade-level expectations for students, and assist educators as they scaffold instruction to address student needs.</a:t>
            </a:r>
          </a:p>
          <a:p>
            <a:endParaRPr lang="en-US" baseline="0"/>
          </a:p>
          <a:p>
            <a:r>
              <a:rPr lang="en-US" baseline="0"/>
              <a:t>Quantile measures are a recent addition to our summative assessment data.  Quantile measures provide similar developmental scales for students’ mathematical readiness.  Resources are aligned to the Quantile Scale to appropriately introduce mathematical concepts--- and educators can utilize the scale to inform instruction.  </a:t>
            </a:r>
            <a:endParaRPr lang="en-US"/>
          </a:p>
        </p:txBody>
      </p:sp>
      <p:sp>
        <p:nvSpPr>
          <p:cNvPr id="111" name="Shape 111"/>
          <p:cNvSpPr>
            <a:spLocks noGrp="1" noRot="1" noChangeAspect="1"/>
          </p:cNvSpPr>
          <p:nvPr>
            <p:ph type="sldImg" idx="2"/>
          </p:nvPr>
        </p:nvSpPr>
        <p:spPr>
          <a:xfrm>
            <a:off x="396875" y="695325"/>
            <a:ext cx="6191250" cy="34829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84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98502" y="4409758"/>
            <a:ext cx="5587999" cy="4177665"/>
          </a:xfrm>
          <a:prstGeom prst="rect">
            <a:avLst/>
          </a:prstGeom>
        </p:spPr>
        <p:txBody>
          <a:bodyPr lIns="92419" tIns="92419" rIns="92419" bIns="9241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 student reading at a Lexile measure of 650L can comprehend 75% percent of the materials and read texts independently at that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 student with a Quantile measure 650Q is READY to learn concepts introduced at that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difference between Lexile measures and Quantile measures is easily understood as Lexile measures describe reading </a:t>
            </a:r>
            <a:r>
              <a:rPr kumimoji="0" lang="en-US" sz="1200" b="0" i="0" u="sng" strike="noStrike" kern="1200" cap="none" spc="0" normalizeH="0" baseline="0" noProof="0">
                <a:ln>
                  <a:noFill/>
                </a:ln>
                <a:solidFill>
                  <a:prstClr val="black"/>
                </a:solidFill>
                <a:effectLst/>
                <a:uLnTx/>
                <a:uFillTx/>
                <a:latin typeface="+mn-lt"/>
                <a:ea typeface="+mn-ea"/>
                <a:cs typeface="+mn-cs"/>
              </a:rPr>
              <a:t>ability at the time</a:t>
            </a:r>
            <a:r>
              <a:rPr kumimoji="0" lang="en-US" sz="1200" b="0" i="0" u="none" strike="noStrike" kern="1200" cap="none" spc="0" normalizeH="0" baseline="0" noProof="0">
                <a:ln>
                  <a:noFill/>
                </a:ln>
                <a:solidFill>
                  <a:prstClr val="black"/>
                </a:solidFill>
                <a:effectLst/>
                <a:uLnTx/>
                <a:uFillTx/>
                <a:latin typeface="+mn-lt"/>
                <a:ea typeface="+mn-ea"/>
                <a:cs typeface="+mn-cs"/>
              </a:rPr>
              <a:t>, Quantile measures describe a student’s </a:t>
            </a:r>
            <a:r>
              <a:rPr kumimoji="0" lang="en-US" sz="1200" b="0" i="0" u="sng" strike="noStrike" kern="1200" cap="none" spc="0" normalizeH="0" baseline="0" noProof="0">
                <a:ln>
                  <a:noFill/>
                </a:ln>
                <a:solidFill>
                  <a:prstClr val="black"/>
                </a:solidFill>
                <a:effectLst/>
                <a:uLnTx/>
                <a:uFillTx/>
                <a:latin typeface="+mn-lt"/>
                <a:ea typeface="+mn-ea"/>
                <a:cs typeface="+mn-cs"/>
              </a:rPr>
              <a:t>readiness to learn a specific concept.</a:t>
            </a:r>
          </a:p>
        </p:txBody>
      </p:sp>
      <p:sp>
        <p:nvSpPr>
          <p:cNvPr id="111" name="Shape 111"/>
          <p:cNvSpPr>
            <a:spLocks noGrp="1" noRot="1" noChangeAspect="1"/>
          </p:cNvSpPr>
          <p:nvPr>
            <p:ph type="sldImg" idx="2"/>
          </p:nvPr>
        </p:nvSpPr>
        <p:spPr>
          <a:xfrm>
            <a:off x="396875" y="695325"/>
            <a:ext cx="6191250" cy="34829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75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98502" y="4409758"/>
            <a:ext cx="5587999" cy="4177665"/>
          </a:xfrm>
          <a:prstGeom prst="rect">
            <a:avLst/>
          </a:prstGeom>
        </p:spPr>
        <p:txBody>
          <a:bodyPr lIns="92419" tIns="92419" rIns="92419" bIns="92419" anchor="ctr" anchorCtr="0">
            <a:noAutofit/>
          </a:bodyPr>
          <a:lstStyle/>
          <a:p>
            <a:pPr marL="0" indent="0">
              <a:spcAft>
                <a:spcPts val="1200"/>
              </a:spcAft>
              <a:buFont typeface="Arial" panose="020B0604020202020204" pitchFamily="34" charset="0"/>
              <a:buNone/>
            </a:pPr>
            <a:r>
              <a:rPr lang="en-US" sz="1200" b="1"/>
              <a:t>Benefits of The Lexile</a:t>
            </a:r>
            <a:r>
              <a:rPr lang="en-US" sz="1200" b="1" baseline="0"/>
              <a:t> and </a:t>
            </a:r>
            <a:r>
              <a:rPr lang="en-US" sz="1200" b="1"/>
              <a:t>Quantile Frameworks include</a:t>
            </a:r>
          </a:p>
          <a:p>
            <a:pPr marL="0" indent="0">
              <a:spcAft>
                <a:spcPts val="1200"/>
              </a:spcAft>
              <a:buFont typeface="Arial" panose="020B0604020202020204" pitchFamily="34" charset="0"/>
              <a:buNone/>
            </a:pPr>
            <a:endParaRPr lang="en-US" sz="1200" b="1"/>
          </a:p>
          <a:p>
            <a:pPr marL="171450" indent="-171450">
              <a:spcAft>
                <a:spcPts val="1200"/>
              </a:spcAft>
              <a:buFont typeface="Arial" panose="020B0604020202020204" pitchFamily="34" charset="0"/>
              <a:buChar char="•"/>
            </a:pPr>
            <a:r>
              <a:rPr lang="en-US" b="1"/>
              <a:t>LINKING</a:t>
            </a:r>
            <a:r>
              <a:rPr lang="en-US"/>
              <a:t> students’ abilities to skill difficulty</a:t>
            </a:r>
          </a:p>
          <a:p>
            <a:pPr marL="171450" indent="-171450">
              <a:spcAft>
                <a:spcPts val="1200"/>
              </a:spcAft>
              <a:buFont typeface="Arial" panose="020B0604020202020204" pitchFamily="34" charset="0"/>
              <a:buChar char="•"/>
            </a:pPr>
            <a:r>
              <a:rPr lang="en-US" b="1"/>
              <a:t>FORECASTING</a:t>
            </a:r>
            <a:r>
              <a:rPr lang="en-US"/>
              <a:t>  students’ success rate</a:t>
            </a:r>
          </a:p>
          <a:p>
            <a:pPr marL="171450" indent="-171450">
              <a:spcAft>
                <a:spcPts val="1200"/>
              </a:spcAft>
              <a:buFont typeface="Arial" panose="020B0604020202020204" pitchFamily="34" charset="0"/>
              <a:buChar char="•"/>
            </a:pPr>
            <a:r>
              <a:rPr lang="en-US" b="1"/>
              <a:t>DIFFERENTIATING</a:t>
            </a:r>
            <a:r>
              <a:rPr lang="en-US"/>
              <a:t> instruction for struggling students and offering enrichment opportunities for more proficient students</a:t>
            </a:r>
          </a:p>
          <a:p>
            <a:pPr marL="171450" indent="-171450">
              <a:spcAft>
                <a:spcPts val="1200"/>
              </a:spcAft>
              <a:buFont typeface="Arial" panose="020B0604020202020204" pitchFamily="34" charset="0"/>
              <a:buChar char="•"/>
            </a:pPr>
            <a:r>
              <a:rPr lang="en-US" b="1"/>
              <a:t>TRACKING </a:t>
            </a:r>
            <a:r>
              <a:rPr lang="en-US"/>
              <a:t> growth over time</a:t>
            </a:r>
          </a:p>
          <a:p>
            <a:endParaRPr/>
          </a:p>
        </p:txBody>
      </p:sp>
      <p:sp>
        <p:nvSpPr>
          <p:cNvPr id="137" name="Shape 137"/>
          <p:cNvSpPr>
            <a:spLocks noGrp="1" noRot="1" noChangeAspect="1"/>
          </p:cNvSpPr>
          <p:nvPr>
            <p:ph type="sldImg" idx="2"/>
          </p:nvPr>
        </p:nvSpPr>
        <p:spPr>
          <a:xfrm>
            <a:off x="396875" y="695325"/>
            <a:ext cx="6191250" cy="34829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91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the report page-by-page.</a:t>
            </a:r>
          </a:p>
        </p:txBody>
      </p:sp>
      <p:sp>
        <p:nvSpPr>
          <p:cNvPr id="4" name="Slide Number Placeholder 3"/>
          <p:cNvSpPr>
            <a:spLocks noGrp="1"/>
          </p:cNvSpPr>
          <p:nvPr>
            <p:ph type="sldNum" sz="quarter" idx="10"/>
          </p:nvPr>
        </p:nvSpPr>
        <p:spPr/>
        <p:txBody>
          <a:bodyPr/>
          <a:lstStyle/>
          <a:p>
            <a:fld id="{F985F3D5-536B-4195-AA74-6B5215180D53}" type="slidenum">
              <a:rPr lang="en-US" smtClean="0"/>
              <a:t>14</a:t>
            </a:fld>
            <a:endParaRPr lang="en-US"/>
          </a:p>
        </p:txBody>
      </p:sp>
    </p:spTree>
    <p:extLst>
      <p:ext uri="{BB962C8B-B14F-4D97-AF65-F5344CB8AC3E}">
        <p14:creationId xmlns:p14="http://schemas.microsoft.com/office/powerpoint/2010/main" val="290522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2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F92C2-F3BD-4FF2-BEF0-EE0A312AD88F}"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53624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Is</a:t>
            </a:r>
            <a:r>
              <a:rPr lang="en-US" baseline="0"/>
              <a:t> your student</a:t>
            </a:r>
            <a:r>
              <a:rPr lang="en-US"/>
              <a:t> on the path to being College and Career “Reading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colored bars at the</a:t>
            </a:r>
            <a:r>
              <a:rPr lang="en-US" baseline="0"/>
              <a:t> </a:t>
            </a:r>
            <a:r>
              <a:rPr lang="en-US"/>
              <a:t>far right of this chart represent the complexity of texts</a:t>
            </a:r>
            <a:r>
              <a:rPr lang="en-US" baseline="0"/>
              <a:t> students will encounter upon high school graduation as they transition to post-secondary endeavors.  </a:t>
            </a:r>
            <a:endParaRPr lang="en-US"/>
          </a:p>
        </p:txBody>
      </p:sp>
      <p:sp>
        <p:nvSpPr>
          <p:cNvPr id="4" name="Slide Number Placeholder 3"/>
          <p:cNvSpPr>
            <a:spLocks noGrp="1"/>
          </p:cNvSpPr>
          <p:nvPr>
            <p:ph type="sldNum" sz="quarter" idx="10"/>
          </p:nvPr>
        </p:nvSpPr>
        <p:spPr/>
        <p:txBody>
          <a:bodyPr/>
          <a:lstStyle/>
          <a:p>
            <a:fld id="{3045CB7A-CD77-CE4C-8242-4945C59178A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90898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E4239B7-0FDF-A043-8D5B-0740ED46F47D}" type="slidenum">
              <a:rPr lang="en-US" smtClean="0"/>
              <a:pPr/>
              <a:t>‹#›</a:t>
            </a:fld>
            <a:endParaRPr lang="en-US"/>
          </a:p>
        </p:txBody>
      </p:sp>
    </p:spTree>
    <p:extLst>
      <p:ext uri="{BB962C8B-B14F-4D97-AF65-F5344CB8AC3E}">
        <p14:creationId xmlns:p14="http://schemas.microsoft.com/office/powerpoint/2010/main" val="332126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714027"/>
            <a:ext cx="11834447" cy="1137479"/>
          </a:xfrm>
        </p:spPr>
        <p:txBody>
          <a:bodyPr>
            <a:noAutofit/>
          </a:bodyPr>
          <a:lstStyle/>
          <a:p>
            <a:r>
              <a:rPr lang="en-US" sz="4800"/>
              <a:t/>
            </a:r>
            <a:br>
              <a:rPr lang="en-US" sz="4800"/>
            </a:br>
            <a:r>
              <a:rPr lang="en-US" sz="4400">
                <a:latin typeface="Libre Baskerville"/>
              </a:rPr>
              <a:t> </a:t>
            </a:r>
            <a:r>
              <a:rPr lang="en-US" sz="4400" b="1">
                <a:effectLst>
                  <a:outerShdw blurRad="38100" dist="38100" dir="2700000" algn="tl">
                    <a:srgbClr val="000000">
                      <a:alpha val="43137"/>
                    </a:srgbClr>
                  </a:outerShdw>
                </a:effectLst>
                <a:latin typeface="Libre Baskerville"/>
              </a:rPr>
              <a:t>West Virginia</a:t>
            </a:r>
            <a:br>
              <a:rPr lang="en-US" sz="4400" b="1">
                <a:effectLst>
                  <a:outerShdw blurRad="38100" dist="38100" dir="2700000" algn="tl">
                    <a:srgbClr val="000000">
                      <a:alpha val="43137"/>
                    </a:srgbClr>
                  </a:outerShdw>
                </a:effectLst>
                <a:latin typeface="Libre Baskerville"/>
              </a:rPr>
            </a:br>
            <a:r>
              <a:rPr lang="en-US" sz="4400" b="1">
                <a:effectLst>
                  <a:outerShdw blurRad="38100" dist="38100" dir="2700000" algn="tl">
                    <a:srgbClr val="000000">
                      <a:alpha val="43137"/>
                    </a:srgbClr>
                  </a:outerShdw>
                </a:effectLst>
                <a:latin typeface="Libre Baskerville"/>
              </a:rPr>
              <a:t>Lexile and Quantile Measures Report</a:t>
            </a:r>
          </a:p>
        </p:txBody>
      </p:sp>
      <p:sp>
        <p:nvSpPr>
          <p:cNvPr id="4" name="Date Placeholder 3"/>
          <p:cNvSpPr>
            <a:spLocks noGrp="1"/>
          </p:cNvSpPr>
          <p:nvPr>
            <p:ph type="dt" sz="half" idx="10"/>
          </p:nvPr>
        </p:nvSpPr>
        <p:spPr>
          <a:xfrm>
            <a:off x="4306706" y="5076403"/>
            <a:ext cx="3584448" cy="581852"/>
          </a:xfrm>
        </p:spPr>
        <p:txBody>
          <a:bodyPr/>
          <a:lstStyle/>
          <a:p>
            <a:r>
              <a:rPr lang="en-US" sz="2000" i="0" dirty="0">
                <a:latin typeface="Vollkorn"/>
              </a:rPr>
              <a:t>2023</a:t>
            </a:r>
            <a:endParaRPr lang="en-US" sz="2000" dirty="0">
              <a:latin typeface="Vollkorn"/>
            </a:endParaRPr>
          </a:p>
        </p:txBody>
      </p:sp>
    </p:spTree>
    <p:extLst>
      <p:ext uri="{BB962C8B-B14F-4D97-AF65-F5344CB8AC3E}">
        <p14:creationId xmlns:p14="http://schemas.microsoft.com/office/powerpoint/2010/main" val="20977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7745926" y="3051525"/>
            <a:ext cx="3035695" cy="2916388"/>
          </a:xfrm>
          <a:prstGeom prst="rect">
            <a:avLst/>
          </a:prstGeom>
        </p:spPr>
      </p:pic>
      <p:sp>
        <p:nvSpPr>
          <p:cNvPr id="2" name="Slide Number Placeholder 1"/>
          <p:cNvSpPr>
            <a:spLocks noGrp="1"/>
          </p:cNvSpPr>
          <p:nvPr>
            <p:ph type="sldNum" sz="quarter" idx="12"/>
          </p:nvPr>
        </p:nvSpPr>
        <p:spPr/>
        <p:txBody>
          <a:bodyPr/>
          <a:lstStyle/>
          <a:p>
            <a:fld id="{16630861-4318-414B-8E21-CA5F03E7BD41}" type="slidenum">
              <a:rPr lang="en-US" smtClean="0"/>
              <a:t>10</a:t>
            </a:fld>
            <a:endParaRPr lang="en-US"/>
          </a:p>
        </p:txBody>
      </p:sp>
      <p:pic>
        <p:nvPicPr>
          <p:cNvPr id="3" name="Picture 2"/>
          <p:cNvPicPr>
            <a:picLocks noChangeAspect="1"/>
          </p:cNvPicPr>
          <p:nvPr/>
        </p:nvPicPr>
        <p:blipFill rotWithShape="1">
          <a:blip r:embed="rId4"/>
          <a:srcRect l="12874" r="13911"/>
          <a:stretch/>
        </p:blipFill>
        <p:spPr>
          <a:xfrm>
            <a:off x="877939" y="872738"/>
            <a:ext cx="1143000" cy="5095175"/>
          </a:xfrm>
          <a:prstGeom prst="rect">
            <a:avLst/>
          </a:prstGeom>
        </p:spPr>
      </p:pic>
      <p:sp>
        <p:nvSpPr>
          <p:cNvPr id="5" name="Rectangle 4"/>
          <p:cNvSpPr/>
          <p:nvPr/>
        </p:nvSpPr>
        <p:spPr>
          <a:xfrm>
            <a:off x="0" y="192036"/>
            <a:ext cx="12002702" cy="830997"/>
          </a:xfrm>
          <a:prstGeom prst="rect">
            <a:avLst/>
          </a:prstGeom>
        </p:spPr>
        <p:txBody>
          <a:bodyPr wrap="square">
            <a:spAutoFit/>
          </a:bodyPr>
          <a:lstStyle/>
          <a:p>
            <a:pPr lvl="0" algn="ctr"/>
            <a:r>
              <a:rPr lang="en-US" sz="4800" b="1">
                <a:solidFill>
                  <a:srgbClr val="004071"/>
                </a:solidFill>
                <a:latin typeface="Volkhorn"/>
                <a:ea typeface="Calibri"/>
                <a:cs typeface="Calibri"/>
                <a:sym typeface="Calibri"/>
              </a:rPr>
              <a:t>Readiness for Mathematics Instruction</a:t>
            </a:r>
          </a:p>
        </p:txBody>
      </p:sp>
      <p:grpSp>
        <p:nvGrpSpPr>
          <p:cNvPr id="30" name="Group 29"/>
          <p:cNvGrpSpPr/>
          <p:nvPr/>
        </p:nvGrpSpPr>
        <p:grpSpPr>
          <a:xfrm>
            <a:off x="5351949" y="1760681"/>
            <a:ext cx="2077552" cy="1955900"/>
            <a:chOff x="5804745" y="1618405"/>
            <a:chExt cx="1309101" cy="1176926"/>
          </a:xfrm>
        </p:grpSpPr>
        <p:sp>
          <p:nvSpPr>
            <p:cNvPr id="28" name="TextBox 27"/>
            <p:cNvSpPr txBox="1"/>
            <p:nvPr/>
          </p:nvSpPr>
          <p:spPr>
            <a:xfrm>
              <a:off x="5804745" y="1618405"/>
              <a:ext cx="1309101" cy="314838"/>
            </a:xfrm>
            <a:prstGeom prst="rect">
              <a:avLst/>
            </a:prstGeom>
            <a:noFill/>
          </p:spPr>
          <p:txBody>
            <a:bodyPr wrap="square" rtlCol="0">
              <a:spAutoFit/>
            </a:bodyPr>
            <a:lstStyle/>
            <a:p>
              <a:r>
                <a:rPr lang="en-US" sz="2800">
                  <a:solidFill>
                    <a:srgbClr val="F58220"/>
                  </a:solidFill>
                </a:rPr>
                <a:t>50Q Above</a:t>
              </a:r>
            </a:p>
          </p:txBody>
        </p:sp>
        <p:sp>
          <p:nvSpPr>
            <p:cNvPr id="29" name="TextBox 28"/>
            <p:cNvSpPr txBox="1"/>
            <p:nvPr/>
          </p:nvSpPr>
          <p:spPr>
            <a:xfrm>
              <a:off x="5805764" y="2480493"/>
              <a:ext cx="1236509" cy="314838"/>
            </a:xfrm>
            <a:prstGeom prst="rect">
              <a:avLst/>
            </a:prstGeom>
            <a:noFill/>
          </p:spPr>
          <p:txBody>
            <a:bodyPr wrap="square" rtlCol="0">
              <a:spAutoFit/>
            </a:bodyPr>
            <a:lstStyle/>
            <a:p>
              <a:r>
                <a:rPr lang="en-US" sz="2800">
                  <a:solidFill>
                    <a:srgbClr val="F58220"/>
                  </a:solidFill>
                </a:rPr>
                <a:t>50Q Below</a:t>
              </a:r>
            </a:p>
          </p:txBody>
        </p:sp>
      </p:grpSp>
      <p:sp>
        <p:nvSpPr>
          <p:cNvPr id="32" name="TextBox 31"/>
          <p:cNvSpPr txBox="1"/>
          <p:nvPr/>
        </p:nvSpPr>
        <p:spPr>
          <a:xfrm>
            <a:off x="2202642" y="1760680"/>
            <a:ext cx="2722144" cy="2062103"/>
          </a:xfrm>
          <a:prstGeom prst="rect">
            <a:avLst/>
          </a:prstGeom>
          <a:noFill/>
        </p:spPr>
        <p:txBody>
          <a:bodyPr wrap="square" rtlCol="0">
            <a:spAutoFit/>
          </a:bodyPr>
          <a:lstStyle/>
          <a:p>
            <a:r>
              <a:rPr lang="en-US" sz="3200" b="1" i="1">
                <a:solidFill>
                  <a:srgbClr val="124170"/>
                </a:solidFill>
              </a:rPr>
              <a:t>Quantile Measure of Mathematical Concept</a:t>
            </a:r>
          </a:p>
        </p:txBody>
      </p:sp>
      <p:sp>
        <p:nvSpPr>
          <p:cNvPr id="33" name="TextBox 32"/>
          <p:cNvSpPr txBox="1"/>
          <p:nvPr/>
        </p:nvSpPr>
        <p:spPr>
          <a:xfrm>
            <a:off x="8346637" y="2026839"/>
            <a:ext cx="3421851" cy="1077218"/>
          </a:xfrm>
          <a:prstGeom prst="rect">
            <a:avLst/>
          </a:prstGeom>
          <a:noFill/>
        </p:spPr>
        <p:txBody>
          <a:bodyPr wrap="square" rtlCol="0">
            <a:spAutoFit/>
          </a:bodyPr>
          <a:lstStyle/>
          <a:p>
            <a:pPr algn="ctr"/>
            <a:r>
              <a:rPr lang="en-US" sz="3200" b="1" i="1">
                <a:solidFill>
                  <a:srgbClr val="F58220"/>
                </a:solidFill>
              </a:rPr>
              <a:t>Student’s Quantile </a:t>
            </a:r>
            <a:br>
              <a:rPr lang="en-US" sz="3200" b="1" i="1">
                <a:solidFill>
                  <a:srgbClr val="F58220"/>
                </a:solidFill>
              </a:rPr>
            </a:br>
            <a:r>
              <a:rPr lang="en-US" sz="3200" b="1" i="1">
                <a:solidFill>
                  <a:srgbClr val="F58220"/>
                </a:solidFill>
              </a:rPr>
              <a:t>Measure</a:t>
            </a:r>
          </a:p>
        </p:txBody>
      </p:sp>
      <p:sp>
        <p:nvSpPr>
          <p:cNvPr id="16" name="TextBox 15"/>
          <p:cNvSpPr txBox="1"/>
          <p:nvPr/>
        </p:nvSpPr>
        <p:spPr>
          <a:xfrm>
            <a:off x="9234413" y="6136702"/>
            <a:ext cx="272353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QUANTILES</a:t>
            </a:r>
          </a:p>
        </p:txBody>
      </p:sp>
      <p:cxnSp>
        <p:nvCxnSpPr>
          <p:cNvPr id="19" name="Straight Arrow Connector 18"/>
          <p:cNvCxnSpPr>
            <a:stCxn id="33" idx="1"/>
          </p:cNvCxnSpPr>
          <p:nvPr/>
        </p:nvCxnSpPr>
        <p:spPr>
          <a:xfrm flipH="1" flipV="1">
            <a:off x="4823460" y="2125980"/>
            <a:ext cx="3523177" cy="439468"/>
          </a:xfrm>
          <a:prstGeom prst="straightConnector1">
            <a:avLst/>
          </a:prstGeom>
          <a:ln w="57150">
            <a:solidFill>
              <a:srgbClr val="003F7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842079" y="2717322"/>
            <a:ext cx="3504561" cy="585773"/>
          </a:xfrm>
          <a:prstGeom prst="straightConnector1">
            <a:avLst/>
          </a:prstGeom>
          <a:ln w="57150">
            <a:solidFill>
              <a:srgbClr val="003F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7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Shape 106"/>
          <p:cNvSpPr txBox="1"/>
          <p:nvPr/>
        </p:nvSpPr>
        <p:spPr>
          <a:xfrm>
            <a:off x="0" y="442572"/>
            <a:ext cx="12192000" cy="677699"/>
          </a:xfrm>
          <a:prstGeom prst="rect">
            <a:avLst/>
          </a:prstGeom>
          <a:noFill/>
          <a:ln>
            <a:noFill/>
          </a:ln>
        </p:spPr>
        <p:txBody>
          <a:bodyPr lIns="91425" tIns="91425" rIns="91425" bIns="91425" anchor="ctr" anchorCtr="0">
            <a:noAutofit/>
          </a:bodyPr>
          <a:lstStyle/>
          <a:p>
            <a:pPr lvl="0" algn="ctr" rtl="0">
              <a:buNone/>
            </a:pPr>
            <a:r>
              <a:rPr lang="en-US" sz="4800" b="1">
                <a:solidFill>
                  <a:srgbClr val="004071"/>
                </a:solidFill>
                <a:latin typeface="Volkhorn"/>
                <a:ea typeface="Calibri"/>
                <a:cs typeface="Calibri"/>
                <a:sym typeface="Calibri"/>
              </a:rPr>
              <a:t>Lexile and Quantile Similarities</a:t>
            </a:r>
          </a:p>
        </p:txBody>
      </p:sp>
      <p:sp>
        <p:nvSpPr>
          <p:cNvPr id="107" name="Shape 107"/>
          <p:cNvSpPr txBox="1"/>
          <p:nvPr/>
        </p:nvSpPr>
        <p:spPr>
          <a:xfrm>
            <a:off x="191910" y="1397933"/>
            <a:ext cx="6976533" cy="4201356"/>
          </a:xfrm>
          <a:prstGeom prst="rect">
            <a:avLst/>
          </a:prstGeom>
          <a:noFill/>
          <a:ln>
            <a:noFill/>
          </a:ln>
        </p:spPr>
        <p:txBody>
          <a:bodyPr lIns="91425" tIns="91425" rIns="91425" bIns="91425" anchor="t" anchorCtr="0">
            <a:noAutofit/>
          </a:bodyPr>
          <a:lstStyle/>
          <a:p>
            <a:pPr marL="584200" indent="-457200">
              <a:spcAft>
                <a:spcPts val="1200"/>
              </a:spcAft>
              <a:buClr>
                <a:srgbClr val="000000"/>
              </a:buClr>
              <a:buSzPct val="100000"/>
              <a:buFont typeface="Arial" panose="020B0604020202020204" pitchFamily="34" charset="0"/>
              <a:buChar char="•"/>
            </a:pPr>
            <a:r>
              <a:rPr lang="en-US" sz="4000" b="1">
                <a:solidFill>
                  <a:srgbClr val="003F74"/>
                </a:solidFill>
                <a:latin typeface="Arial" panose="020B0604020202020204" pitchFamily="34" charset="0"/>
                <a:ea typeface="Calibri"/>
                <a:cs typeface="Arial" panose="020B0604020202020204" pitchFamily="34" charset="0"/>
                <a:sym typeface="Calibri"/>
              </a:rPr>
              <a:t>Developmental scales</a:t>
            </a:r>
          </a:p>
          <a:p>
            <a:pPr marL="584200" indent="-457200">
              <a:spcAft>
                <a:spcPts val="1200"/>
              </a:spcAft>
              <a:buClr>
                <a:srgbClr val="000000"/>
              </a:buClr>
              <a:buSzPct val="100000"/>
              <a:buFont typeface="Arial" panose="020B0604020202020204" pitchFamily="34" charset="0"/>
              <a:buChar char="•"/>
            </a:pPr>
            <a:r>
              <a:rPr lang="en-US" sz="4000" b="1">
                <a:solidFill>
                  <a:srgbClr val="003F74"/>
                </a:solidFill>
                <a:latin typeface="Arial" panose="020B0604020202020204" pitchFamily="34" charset="0"/>
                <a:ea typeface="Calibri"/>
                <a:cs typeface="Arial" panose="020B0604020202020204" pitchFamily="34" charset="0"/>
                <a:sym typeface="Calibri"/>
              </a:rPr>
              <a:t>Measure students and resources on the same scale </a:t>
            </a:r>
            <a:r>
              <a:rPr lang="en-US" sz="2000" b="1">
                <a:solidFill>
                  <a:srgbClr val="003F74"/>
                </a:solidFill>
                <a:latin typeface="Arial" panose="020B0604020202020204" pitchFamily="34" charset="0"/>
                <a:ea typeface="Calibri"/>
                <a:cs typeface="Arial" panose="020B0604020202020204" pitchFamily="34" charset="0"/>
                <a:sym typeface="Calibri"/>
              </a:rPr>
              <a:t>(resources = books for Lexile, math concepts or skills for Quantile) </a:t>
            </a:r>
          </a:p>
          <a:p>
            <a:pPr marL="584200" indent="-457200">
              <a:spcAft>
                <a:spcPts val="1200"/>
              </a:spcAft>
              <a:buClr>
                <a:srgbClr val="000000"/>
              </a:buClr>
              <a:buSzPct val="100000"/>
              <a:buFont typeface="Arial" panose="020B0604020202020204" pitchFamily="34" charset="0"/>
              <a:buChar char="•"/>
            </a:pPr>
            <a:r>
              <a:rPr lang="en-US" sz="4000" b="1">
                <a:solidFill>
                  <a:srgbClr val="003F74"/>
                </a:solidFill>
                <a:latin typeface="Arial" panose="020B0604020202020204" pitchFamily="34" charset="0"/>
                <a:ea typeface="Calibri"/>
                <a:cs typeface="Arial" panose="020B0604020202020204" pitchFamily="34" charset="0"/>
                <a:sym typeface="Calibri"/>
              </a:rPr>
              <a:t>Instructional implications</a:t>
            </a:r>
          </a:p>
          <a:p>
            <a:pPr>
              <a:spcAft>
                <a:spcPts val="1200"/>
              </a:spcAft>
            </a:pPr>
            <a:endParaRPr lang="en-US" sz="4400" b="1">
              <a:solidFill>
                <a:srgbClr val="003F74"/>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16630861-4318-414B-8E21-CA5F03E7BD41}" type="slidenum">
              <a:rPr lang="en-US" smtClean="0"/>
              <a:t>11</a:t>
            </a:fld>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3274" t="13217"/>
          <a:stretch/>
        </p:blipFill>
        <p:spPr>
          <a:xfrm>
            <a:off x="7382932" y="1646537"/>
            <a:ext cx="4649101" cy="3771530"/>
          </a:xfrm>
          <a:prstGeom prst="rect">
            <a:avLst/>
          </a:prstGeom>
          <a:effectLst>
            <a:glow rad="63500">
              <a:schemeClr val="accent3">
                <a:satMod val="175000"/>
                <a:alpha val="40000"/>
              </a:schemeClr>
            </a:glow>
          </a:effectLst>
        </p:spPr>
      </p:pic>
      <p:sp>
        <p:nvSpPr>
          <p:cNvPr id="7" name="TextBox 6"/>
          <p:cNvSpPr txBox="1"/>
          <p:nvPr/>
        </p:nvSpPr>
        <p:spPr>
          <a:xfrm>
            <a:off x="5761703" y="6136702"/>
            <a:ext cx="619624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LEXILE and QUANTILE SIMILARITIES</a:t>
            </a:r>
          </a:p>
        </p:txBody>
      </p:sp>
    </p:spTree>
    <p:extLst>
      <p:ext uri="{BB962C8B-B14F-4D97-AF65-F5344CB8AC3E}">
        <p14:creationId xmlns:p14="http://schemas.microsoft.com/office/powerpoint/2010/main" val="3968167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Shape 106"/>
          <p:cNvSpPr txBox="1"/>
          <p:nvPr/>
        </p:nvSpPr>
        <p:spPr>
          <a:xfrm>
            <a:off x="224590" y="495229"/>
            <a:ext cx="11543898" cy="677699"/>
          </a:xfrm>
          <a:prstGeom prst="rect">
            <a:avLst/>
          </a:prstGeom>
          <a:noFill/>
          <a:ln>
            <a:noFill/>
          </a:ln>
        </p:spPr>
        <p:txBody>
          <a:bodyPr lIns="91425" tIns="91425" rIns="91425" bIns="91425" anchor="ctr" anchorCtr="0">
            <a:noAutofit/>
          </a:bodyPr>
          <a:lstStyle/>
          <a:p>
            <a:pPr lvl="0" algn="ctr" rtl="0">
              <a:buNone/>
            </a:pPr>
            <a:r>
              <a:rPr lang="en-US" sz="5400" b="1">
                <a:solidFill>
                  <a:srgbClr val="004071"/>
                </a:solidFill>
                <a:latin typeface="Volkhorn"/>
                <a:ea typeface="Calibri"/>
                <a:cs typeface="Calibri"/>
                <a:sym typeface="Calibri"/>
              </a:rPr>
              <a:t>Lexile and Quantile Differences</a:t>
            </a:r>
          </a:p>
        </p:txBody>
      </p:sp>
      <p:sp>
        <p:nvSpPr>
          <p:cNvPr id="107" name="Shape 107"/>
          <p:cNvSpPr txBox="1"/>
          <p:nvPr/>
        </p:nvSpPr>
        <p:spPr>
          <a:xfrm>
            <a:off x="409927" y="1630589"/>
            <a:ext cx="7518399" cy="3832711"/>
          </a:xfrm>
          <a:prstGeom prst="rect">
            <a:avLst/>
          </a:prstGeom>
          <a:noFill/>
          <a:ln>
            <a:noFill/>
          </a:ln>
        </p:spPr>
        <p:txBody>
          <a:bodyPr lIns="91425" tIns="91425" rIns="91425" bIns="91425" anchor="t" anchorCtr="0">
            <a:noAutofit/>
          </a:bodyPr>
          <a:lstStyle/>
          <a:p>
            <a:pPr marL="571500" indent="-457200">
              <a:spcBef>
                <a:spcPts val="640"/>
              </a:spcBef>
              <a:spcAft>
                <a:spcPts val="1800"/>
              </a:spcAft>
              <a:buClr>
                <a:srgbClr val="000000"/>
              </a:buClr>
              <a:buSzPct val="115000"/>
              <a:buFont typeface="Arial" panose="020B0604020202020204" pitchFamily="34" charset="0"/>
              <a:buChar char="•"/>
            </a:pPr>
            <a:r>
              <a:rPr lang="en-US" sz="3600" b="1">
                <a:solidFill>
                  <a:srgbClr val="124170"/>
                </a:solidFill>
                <a:latin typeface="Fira Sans Medium"/>
                <a:cs typeface="Arial" panose="020B0604020202020204" pitchFamily="34" charset="0"/>
              </a:rPr>
              <a:t>The Lexile measure describes the student’s </a:t>
            </a:r>
            <a:r>
              <a:rPr lang="en-US" sz="3600" b="1" i="1">
                <a:solidFill>
                  <a:srgbClr val="C00000"/>
                </a:solidFill>
                <a:latin typeface="Fira Sans Medium"/>
                <a:cs typeface="Arial" panose="020B0604020202020204" pitchFamily="34" charset="0"/>
              </a:rPr>
              <a:t>reading ability</a:t>
            </a:r>
            <a:r>
              <a:rPr lang="en-US" sz="3600" b="1">
                <a:latin typeface="Fira Sans Medium"/>
                <a:cs typeface="Arial" panose="020B0604020202020204" pitchFamily="34" charset="0"/>
              </a:rPr>
              <a:t>.</a:t>
            </a:r>
          </a:p>
          <a:p>
            <a:pPr marL="571500" indent="-457200">
              <a:spcBef>
                <a:spcPts val="640"/>
              </a:spcBef>
              <a:spcAft>
                <a:spcPts val="1800"/>
              </a:spcAft>
              <a:buClr>
                <a:srgbClr val="000000"/>
              </a:buClr>
              <a:buSzPct val="115000"/>
              <a:buFont typeface="Arial" panose="020B0604020202020204" pitchFamily="34" charset="0"/>
              <a:buChar char="•"/>
            </a:pPr>
            <a:r>
              <a:rPr lang="en-US" sz="3600" b="1">
                <a:solidFill>
                  <a:srgbClr val="124170"/>
                </a:solidFill>
                <a:latin typeface="Fira Sans Medium"/>
                <a:ea typeface="Calibri"/>
                <a:cs typeface="Arial" panose="020B0604020202020204" pitchFamily="34" charset="0"/>
                <a:sym typeface="Calibri"/>
              </a:rPr>
              <a:t>The Quantile measure indicates the student’s </a:t>
            </a:r>
            <a:r>
              <a:rPr lang="en-US" sz="3600" b="1" i="1">
                <a:solidFill>
                  <a:srgbClr val="C00000"/>
                </a:solidFill>
                <a:latin typeface="Fira Sans Medium"/>
                <a:ea typeface="Calibri"/>
                <a:cs typeface="Arial" panose="020B0604020202020204" pitchFamily="34" charset="0"/>
                <a:sym typeface="Calibri"/>
              </a:rPr>
              <a:t>readiness for mathematical instruction</a:t>
            </a:r>
            <a:r>
              <a:rPr lang="en-US" sz="3600" b="1" i="1">
                <a:latin typeface="Fira Sans Medium"/>
                <a:ea typeface="Calibri"/>
                <a:cs typeface="Arial" panose="020B0604020202020204" pitchFamily="34" charset="0"/>
                <a:sym typeface="Calibri"/>
              </a:rPr>
              <a:t>.</a:t>
            </a:r>
          </a:p>
          <a:p>
            <a:endParaRPr lang="en-US" sz="3600" b="1">
              <a:latin typeface="Arial" panose="020B0604020202020204" pitchFamily="34" charset="0"/>
              <a:ea typeface="Calibri"/>
              <a:cs typeface="Arial" panose="020B0604020202020204" pitchFamily="34" charset="0"/>
              <a:sym typeface="Calibri"/>
            </a:endParaRPr>
          </a:p>
        </p:txBody>
      </p:sp>
      <p:sp>
        <p:nvSpPr>
          <p:cNvPr id="2" name="Slide Number Placeholder 1"/>
          <p:cNvSpPr>
            <a:spLocks noGrp="1"/>
          </p:cNvSpPr>
          <p:nvPr>
            <p:ph type="sldNum" sz="quarter" idx="12"/>
          </p:nvPr>
        </p:nvSpPr>
        <p:spPr/>
        <p:txBody>
          <a:bodyPr/>
          <a:lstStyle/>
          <a:p>
            <a:fld id="{16630861-4318-414B-8E21-CA5F03E7BD41}" type="slidenum">
              <a:rPr lang="en-US" smtClean="0"/>
              <a:t>12</a:t>
            </a:fld>
            <a:endParaRPr lang="en-US"/>
          </a:p>
        </p:txBody>
      </p:sp>
      <p:pic>
        <p:nvPicPr>
          <p:cNvPr id="5" name="Picture 4"/>
          <p:cNvPicPr>
            <a:picLocks noChangeAspect="1"/>
          </p:cNvPicPr>
          <p:nvPr/>
        </p:nvPicPr>
        <p:blipFill>
          <a:blip r:embed="rId3"/>
          <a:stretch>
            <a:fillRect/>
          </a:stretch>
        </p:blipFill>
        <p:spPr>
          <a:xfrm>
            <a:off x="8195689" y="1882289"/>
            <a:ext cx="3314516" cy="3329313"/>
          </a:xfrm>
          <a:prstGeom prst="rect">
            <a:avLst/>
          </a:prstGeom>
        </p:spPr>
      </p:pic>
      <p:sp>
        <p:nvSpPr>
          <p:cNvPr id="7" name="TextBox 6"/>
          <p:cNvSpPr txBox="1"/>
          <p:nvPr/>
        </p:nvSpPr>
        <p:spPr>
          <a:xfrm>
            <a:off x="5761703" y="6136702"/>
            <a:ext cx="619624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LEXILE and QUANTILE DIFFERENCES</a:t>
            </a:r>
          </a:p>
        </p:txBody>
      </p:sp>
    </p:spTree>
    <p:extLst>
      <p:ext uri="{BB962C8B-B14F-4D97-AF65-F5344CB8AC3E}">
        <p14:creationId xmlns:p14="http://schemas.microsoft.com/office/powerpoint/2010/main" val="86898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Shape 133"/>
          <p:cNvSpPr txBox="1">
            <a:spLocks noGrp="1"/>
          </p:cNvSpPr>
          <p:nvPr>
            <p:ph type="title"/>
          </p:nvPr>
        </p:nvSpPr>
        <p:spPr>
          <a:xfrm>
            <a:off x="5508978" y="366817"/>
            <a:ext cx="6146023" cy="831507"/>
          </a:xfrm>
          <a:prstGeom prst="rect">
            <a:avLst/>
          </a:prstGeom>
        </p:spPr>
        <p:txBody>
          <a:bodyPr vert="horz" lIns="91425" tIns="91425" rIns="91425" bIns="91425" rtlCol="0" anchor="ctr" anchorCtr="0">
            <a:noAutofit/>
          </a:bodyPr>
          <a:lstStyle/>
          <a:p>
            <a:pPr lvl="0" algn="ctr" rtl="0">
              <a:buClr>
                <a:srgbClr val="316D93"/>
              </a:buClr>
              <a:buSzPct val="25000"/>
              <a:buFont typeface="Calibri"/>
              <a:buNone/>
            </a:pPr>
            <a:r>
              <a:rPr lang="en-US" sz="5400" b="1">
                <a:latin typeface="Arial" panose="020B0604020202020204" pitchFamily="34" charset="0"/>
                <a:ea typeface="Calibri"/>
                <a:cs typeface="Arial" panose="020B0604020202020204" pitchFamily="34" charset="0"/>
                <a:sym typeface="Calibri"/>
              </a:rPr>
              <a:t>Benefits </a:t>
            </a:r>
          </a:p>
        </p:txBody>
      </p:sp>
      <p:sp>
        <p:nvSpPr>
          <p:cNvPr id="134" name="Shape 134"/>
          <p:cNvSpPr txBox="1"/>
          <p:nvPr/>
        </p:nvSpPr>
        <p:spPr>
          <a:xfrm>
            <a:off x="5023555" y="1539543"/>
            <a:ext cx="7055555" cy="3766559"/>
          </a:xfrm>
          <a:prstGeom prst="rect">
            <a:avLst/>
          </a:prstGeom>
          <a:noFill/>
          <a:ln>
            <a:noFill/>
          </a:ln>
        </p:spPr>
        <p:txBody>
          <a:bodyPr lIns="91425" tIns="45700" rIns="91425" bIns="45700" anchor="t" anchorCtr="0">
            <a:noAutofit/>
          </a:bodyPr>
          <a:lstStyle/>
          <a:p>
            <a:pPr marL="584200" indent="-457200">
              <a:lnSpc>
                <a:spcPct val="114000"/>
              </a:lnSpc>
              <a:spcAft>
                <a:spcPts val="1800"/>
              </a:spcAft>
              <a:buClr>
                <a:srgbClr val="5C5E9C"/>
              </a:buClr>
              <a:buSzPct val="85714"/>
              <a:buFont typeface="Wingdings" panose="05000000000000000000" pitchFamily="2" charset="2"/>
              <a:buChar char="v"/>
            </a:pPr>
            <a:r>
              <a:rPr lang="en-US" sz="3200" b="1">
                <a:solidFill>
                  <a:srgbClr val="003F74"/>
                </a:solidFill>
                <a:latin typeface="Arial" panose="020B0604020202020204" pitchFamily="34" charset="0"/>
                <a:ea typeface="Calibri"/>
                <a:cs typeface="Arial" panose="020B0604020202020204" pitchFamily="34" charset="0"/>
                <a:sym typeface="Calibri"/>
              </a:rPr>
              <a:t>Link students’ abilities </a:t>
            </a:r>
            <a:endParaRPr lang="en-US" sz="1600">
              <a:solidFill>
                <a:srgbClr val="003F74"/>
              </a:solidFill>
              <a:latin typeface="Arial" panose="020B0604020202020204" pitchFamily="34" charset="0"/>
              <a:ea typeface="Calibri"/>
              <a:cs typeface="Arial" panose="020B0604020202020204" pitchFamily="34" charset="0"/>
              <a:sym typeface="Calibri"/>
            </a:endParaRPr>
          </a:p>
          <a:p>
            <a:pPr marL="584200" indent="-457200">
              <a:lnSpc>
                <a:spcPct val="114000"/>
              </a:lnSpc>
              <a:spcAft>
                <a:spcPts val="1800"/>
              </a:spcAft>
              <a:buClr>
                <a:srgbClr val="5C5E9C"/>
              </a:buClr>
              <a:buSzPct val="85714"/>
              <a:buFont typeface="Wingdings" panose="05000000000000000000" pitchFamily="2" charset="2"/>
              <a:buChar char="v"/>
            </a:pPr>
            <a:r>
              <a:rPr lang="en-US" sz="3200" b="1">
                <a:solidFill>
                  <a:srgbClr val="003F74"/>
                </a:solidFill>
                <a:latin typeface="Arial" panose="020B0604020202020204" pitchFamily="34" charset="0"/>
                <a:ea typeface="Calibri"/>
                <a:cs typeface="Arial" panose="020B0604020202020204" pitchFamily="34" charset="0"/>
                <a:sym typeface="Calibri"/>
              </a:rPr>
              <a:t>Forecast student success</a:t>
            </a:r>
            <a:endParaRPr lang="en-US" sz="1600">
              <a:solidFill>
                <a:srgbClr val="003F74"/>
              </a:solidFill>
              <a:latin typeface="Arial" panose="020B0604020202020204" pitchFamily="34" charset="0"/>
              <a:ea typeface="Calibri"/>
              <a:cs typeface="Arial" panose="020B0604020202020204" pitchFamily="34" charset="0"/>
              <a:sym typeface="Calibri"/>
            </a:endParaRPr>
          </a:p>
          <a:p>
            <a:pPr marL="584200" indent="-457200">
              <a:lnSpc>
                <a:spcPct val="114000"/>
              </a:lnSpc>
              <a:spcAft>
                <a:spcPts val="1800"/>
              </a:spcAft>
              <a:buClr>
                <a:srgbClr val="5C5E9C"/>
              </a:buClr>
              <a:buSzPct val="85714"/>
              <a:buFont typeface="Wingdings" panose="05000000000000000000" pitchFamily="2" charset="2"/>
              <a:buChar char="v"/>
            </a:pPr>
            <a:r>
              <a:rPr lang="en-US" sz="3200" b="1">
                <a:solidFill>
                  <a:srgbClr val="003F74"/>
                </a:solidFill>
                <a:latin typeface="Arial" panose="020B0604020202020204" pitchFamily="34" charset="0"/>
                <a:ea typeface="Calibri"/>
                <a:cs typeface="Arial" panose="020B0604020202020204" pitchFamily="34" charset="0"/>
                <a:sym typeface="Calibri"/>
              </a:rPr>
              <a:t>Differentiate instruction </a:t>
            </a:r>
            <a:endParaRPr lang="en-US" sz="2400" b="1">
              <a:solidFill>
                <a:srgbClr val="003F74"/>
              </a:solidFill>
              <a:latin typeface="Arial" panose="020B0604020202020204" pitchFamily="34" charset="0"/>
              <a:ea typeface="Calibri"/>
              <a:cs typeface="Arial" panose="020B0604020202020204" pitchFamily="34" charset="0"/>
              <a:sym typeface="Calibri"/>
            </a:endParaRPr>
          </a:p>
          <a:p>
            <a:pPr marL="584200" indent="-457200">
              <a:lnSpc>
                <a:spcPct val="114000"/>
              </a:lnSpc>
              <a:spcAft>
                <a:spcPts val="1800"/>
              </a:spcAft>
              <a:buClr>
                <a:srgbClr val="5C5E9C"/>
              </a:buClr>
              <a:buSzPct val="85714"/>
              <a:buFont typeface="Wingdings" panose="05000000000000000000" pitchFamily="2" charset="2"/>
              <a:buChar char="v"/>
            </a:pPr>
            <a:r>
              <a:rPr lang="en-US" sz="3200" b="1">
                <a:solidFill>
                  <a:srgbClr val="003F74"/>
                </a:solidFill>
                <a:latin typeface="Arial" panose="020B0604020202020204" pitchFamily="34" charset="0"/>
                <a:ea typeface="Calibri"/>
                <a:cs typeface="Arial" panose="020B0604020202020204" pitchFamily="34" charset="0"/>
                <a:sym typeface="Calibri"/>
              </a:rPr>
              <a:t>Track growth over time</a:t>
            </a:r>
            <a:endParaRPr lang="en-US" sz="1600">
              <a:solidFill>
                <a:srgbClr val="003F74"/>
              </a:solidFill>
              <a:latin typeface="Arial" panose="020B0604020202020204" pitchFamily="34" charset="0"/>
              <a:ea typeface="Calibri"/>
              <a:cs typeface="Arial" panose="020B0604020202020204" pitchFamily="34" charset="0"/>
              <a:sym typeface="Calibri"/>
            </a:endParaRPr>
          </a:p>
        </p:txBody>
      </p:sp>
      <p:sp>
        <p:nvSpPr>
          <p:cNvPr id="2" name="Slide Number Placeholder 1"/>
          <p:cNvSpPr>
            <a:spLocks noGrp="1"/>
          </p:cNvSpPr>
          <p:nvPr>
            <p:ph type="sldNum" sz="quarter" idx="12"/>
          </p:nvPr>
        </p:nvSpPr>
        <p:spPr/>
        <p:txBody>
          <a:bodyPr/>
          <a:lstStyle/>
          <a:p>
            <a:fld id="{16630861-4318-414B-8E21-CA5F03E7BD41}" type="slidenum">
              <a:rPr lang="en-US" smtClean="0"/>
              <a:t>13</a:t>
            </a:fld>
            <a:endParaRPr lang="en-US"/>
          </a:p>
        </p:txBody>
      </p:sp>
      <p:pic>
        <p:nvPicPr>
          <p:cNvPr id="7" name="Picture 6"/>
          <p:cNvPicPr>
            <a:picLocks noChangeAspect="1"/>
          </p:cNvPicPr>
          <p:nvPr/>
        </p:nvPicPr>
        <p:blipFill>
          <a:blip r:embed="rId3"/>
          <a:stretch>
            <a:fillRect/>
          </a:stretch>
        </p:blipFill>
        <p:spPr>
          <a:xfrm>
            <a:off x="688622" y="497027"/>
            <a:ext cx="4131733" cy="5105283"/>
          </a:xfrm>
          <a:prstGeom prst="rect">
            <a:avLst/>
          </a:prstGeom>
          <a:ln w="76200">
            <a:solidFill>
              <a:srgbClr val="053E6B"/>
            </a:solidFill>
          </a:ln>
        </p:spPr>
      </p:pic>
      <p:sp>
        <p:nvSpPr>
          <p:cNvPr id="9" name="TextBox 8"/>
          <p:cNvSpPr txBox="1"/>
          <p:nvPr/>
        </p:nvSpPr>
        <p:spPr>
          <a:xfrm>
            <a:off x="5761703" y="6136702"/>
            <a:ext cx="619624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BENEFITS</a:t>
            </a:r>
          </a:p>
        </p:txBody>
      </p:sp>
    </p:spTree>
    <p:extLst>
      <p:ext uri="{BB962C8B-B14F-4D97-AF65-F5344CB8AC3E}">
        <p14:creationId xmlns:p14="http://schemas.microsoft.com/office/powerpoint/2010/main" val="281998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714027"/>
            <a:ext cx="11834447" cy="1137479"/>
          </a:xfrm>
        </p:spPr>
        <p:txBody>
          <a:bodyPr>
            <a:noAutofit/>
          </a:bodyPr>
          <a:lstStyle/>
          <a:p>
            <a:r>
              <a:rPr lang="en-US" sz="4800"/>
              <a:t/>
            </a:r>
            <a:br>
              <a:rPr lang="en-US" sz="4800"/>
            </a:br>
            <a:r>
              <a:rPr lang="en-US" sz="4400">
                <a:latin typeface="Libre Baskerville"/>
              </a:rPr>
              <a:t> </a:t>
            </a:r>
            <a:r>
              <a:rPr lang="en-US" sz="4400" b="1">
                <a:effectLst>
                  <a:outerShdw blurRad="38100" dist="38100" dir="2700000" algn="tl">
                    <a:srgbClr val="000000">
                      <a:alpha val="43137"/>
                    </a:srgbClr>
                  </a:outerShdw>
                </a:effectLst>
                <a:latin typeface="Libre Baskerville"/>
              </a:rPr>
              <a:t>West Virginia</a:t>
            </a:r>
            <a:br>
              <a:rPr lang="en-US" sz="4400" b="1">
                <a:effectLst>
                  <a:outerShdw blurRad="38100" dist="38100" dir="2700000" algn="tl">
                    <a:srgbClr val="000000">
                      <a:alpha val="43137"/>
                    </a:srgbClr>
                  </a:outerShdw>
                </a:effectLst>
                <a:latin typeface="Libre Baskerville"/>
              </a:rPr>
            </a:br>
            <a:r>
              <a:rPr lang="en-US" sz="4400" b="1">
                <a:effectLst>
                  <a:outerShdw blurRad="38100" dist="38100" dir="2700000" algn="tl">
                    <a:srgbClr val="000000">
                      <a:alpha val="43137"/>
                    </a:srgbClr>
                  </a:outerShdw>
                </a:effectLst>
                <a:latin typeface="Libre Baskerville"/>
              </a:rPr>
              <a:t>Lexile and Quantile Measures Report</a:t>
            </a:r>
          </a:p>
        </p:txBody>
      </p:sp>
      <p:sp>
        <p:nvSpPr>
          <p:cNvPr id="4" name="Date Placeholder 3"/>
          <p:cNvSpPr>
            <a:spLocks noGrp="1"/>
          </p:cNvSpPr>
          <p:nvPr>
            <p:ph type="dt" sz="half" idx="10"/>
          </p:nvPr>
        </p:nvSpPr>
        <p:spPr>
          <a:xfrm>
            <a:off x="4306706" y="5076403"/>
            <a:ext cx="3584448" cy="581852"/>
          </a:xfrm>
        </p:spPr>
        <p:txBody>
          <a:bodyPr/>
          <a:lstStyle/>
          <a:p>
            <a:r>
              <a:rPr lang="en-US" sz="2000" i="0">
                <a:latin typeface="Vollkorn"/>
              </a:rPr>
              <a:t> </a:t>
            </a:r>
            <a:r>
              <a:rPr lang="en-US" sz="4400" i="0">
                <a:latin typeface="Vollkorn"/>
              </a:rPr>
              <a:t>Page 1</a:t>
            </a:r>
            <a:endParaRPr lang="en-US" sz="4400">
              <a:latin typeface="Vollkorn"/>
            </a:endParaRPr>
          </a:p>
        </p:txBody>
      </p:sp>
    </p:spTree>
    <p:extLst>
      <p:ext uri="{BB962C8B-B14F-4D97-AF65-F5344CB8AC3E}">
        <p14:creationId xmlns:p14="http://schemas.microsoft.com/office/powerpoint/2010/main" val="265808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0769D2-D2BA-4585-88B2-C249A71B615C}"/>
              </a:ext>
            </a:extLst>
          </p:cNvPr>
          <p:cNvPicPr>
            <a:picLocks noChangeAspect="1"/>
          </p:cNvPicPr>
          <p:nvPr/>
        </p:nvPicPr>
        <p:blipFill>
          <a:blip r:embed="rId3"/>
          <a:srcRect/>
          <a:stretch/>
        </p:blipFill>
        <p:spPr>
          <a:xfrm>
            <a:off x="3978849" y="136523"/>
            <a:ext cx="4189796" cy="5701853"/>
          </a:xfrm>
          <a:prstGeom prst="rect">
            <a:avLst/>
          </a:prstGeom>
          <a:ln w="38100">
            <a:solidFill>
              <a:schemeClr val="tx2"/>
            </a:solidFill>
          </a:ln>
        </p:spPr>
      </p:pic>
      <p:sp>
        <p:nvSpPr>
          <p:cNvPr id="5" name="TextBox 4"/>
          <p:cNvSpPr txBox="1"/>
          <p:nvPr/>
        </p:nvSpPr>
        <p:spPr>
          <a:xfrm>
            <a:off x="5761703" y="6136702"/>
            <a:ext cx="619624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REPORT – PAGE 1</a:t>
            </a:r>
          </a:p>
        </p:txBody>
      </p:sp>
      <p:sp>
        <p:nvSpPr>
          <p:cNvPr id="2" name="TextBox 1"/>
          <p:cNvSpPr txBox="1"/>
          <p:nvPr/>
        </p:nvSpPr>
        <p:spPr>
          <a:xfrm rot="19376129">
            <a:off x="720010" y="1371217"/>
            <a:ext cx="2811780" cy="461665"/>
          </a:xfrm>
          <a:prstGeom prst="rect">
            <a:avLst/>
          </a:prstGeom>
          <a:noFill/>
        </p:spPr>
        <p:txBody>
          <a:bodyPr wrap="square" rtlCol="0">
            <a:spAutoFit/>
          </a:bodyPr>
          <a:lstStyle/>
          <a:p>
            <a:r>
              <a:rPr lang="en-US" sz="2400" b="1">
                <a:solidFill>
                  <a:srgbClr val="003F74"/>
                </a:solidFill>
              </a:rPr>
              <a:t>Student Information</a:t>
            </a:r>
          </a:p>
        </p:txBody>
      </p:sp>
      <p:sp>
        <p:nvSpPr>
          <p:cNvPr id="7" name="TextBox 6"/>
          <p:cNvSpPr txBox="1"/>
          <p:nvPr/>
        </p:nvSpPr>
        <p:spPr>
          <a:xfrm rot="18118255">
            <a:off x="1136532" y="2595637"/>
            <a:ext cx="2811780" cy="461665"/>
          </a:xfrm>
          <a:prstGeom prst="rect">
            <a:avLst/>
          </a:prstGeom>
          <a:noFill/>
        </p:spPr>
        <p:txBody>
          <a:bodyPr wrap="square" rtlCol="0">
            <a:spAutoFit/>
          </a:bodyPr>
          <a:lstStyle/>
          <a:p>
            <a:r>
              <a:rPr lang="en-US" sz="2400" b="1">
                <a:solidFill>
                  <a:srgbClr val="003F74"/>
                </a:solidFill>
              </a:rPr>
              <a:t>Lexile Measure</a:t>
            </a:r>
          </a:p>
        </p:txBody>
      </p:sp>
      <p:sp>
        <p:nvSpPr>
          <p:cNvPr id="8" name="TextBox 7"/>
          <p:cNvSpPr txBox="1"/>
          <p:nvPr/>
        </p:nvSpPr>
        <p:spPr>
          <a:xfrm rot="1400279">
            <a:off x="9043814" y="1452462"/>
            <a:ext cx="2811780" cy="461665"/>
          </a:xfrm>
          <a:prstGeom prst="rect">
            <a:avLst/>
          </a:prstGeom>
          <a:noFill/>
        </p:spPr>
        <p:txBody>
          <a:bodyPr wrap="square" rtlCol="0">
            <a:spAutoFit/>
          </a:bodyPr>
          <a:lstStyle/>
          <a:p>
            <a:r>
              <a:rPr lang="en-US" sz="2400" b="1">
                <a:solidFill>
                  <a:srgbClr val="003F74"/>
                </a:solidFill>
              </a:rPr>
              <a:t>Quantile Measure</a:t>
            </a:r>
          </a:p>
        </p:txBody>
      </p:sp>
      <p:sp>
        <p:nvSpPr>
          <p:cNvPr id="9" name="TextBox 8"/>
          <p:cNvSpPr txBox="1"/>
          <p:nvPr/>
        </p:nvSpPr>
        <p:spPr>
          <a:xfrm rot="1975938">
            <a:off x="8401196" y="4133546"/>
            <a:ext cx="3810383" cy="461665"/>
          </a:xfrm>
          <a:prstGeom prst="rect">
            <a:avLst/>
          </a:prstGeom>
          <a:noFill/>
        </p:spPr>
        <p:txBody>
          <a:bodyPr wrap="square" rtlCol="0">
            <a:spAutoFit/>
          </a:bodyPr>
          <a:lstStyle/>
          <a:p>
            <a:r>
              <a:rPr lang="en-US" sz="2400" b="1">
                <a:solidFill>
                  <a:srgbClr val="003F74"/>
                </a:solidFill>
              </a:rPr>
              <a:t>Growth Planner Information</a:t>
            </a:r>
          </a:p>
        </p:txBody>
      </p:sp>
      <p:cxnSp>
        <p:nvCxnSpPr>
          <p:cNvPr id="10" name="Straight Arrow Connector 9"/>
          <p:cNvCxnSpPr>
            <a:cxnSpLocks/>
            <a:stCxn id="2" idx="3"/>
          </p:cNvCxnSpPr>
          <p:nvPr/>
        </p:nvCxnSpPr>
        <p:spPr>
          <a:xfrm flipV="1">
            <a:off x="3247741" y="310896"/>
            <a:ext cx="635330" cy="443804"/>
          </a:xfrm>
          <a:prstGeom prst="straightConnector1">
            <a:avLst/>
          </a:prstGeom>
          <a:ln w="57150">
            <a:solidFill>
              <a:srgbClr val="A8203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2969795" y="570505"/>
            <a:ext cx="1009054" cy="1632051"/>
          </a:xfrm>
          <a:prstGeom prst="straightConnector1">
            <a:avLst/>
          </a:prstGeom>
          <a:ln w="57150">
            <a:solidFill>
              <a:srgbClr val="A8203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089618" y="570506"/>
            <a:ext cx="885803" cy="382987"/>
          </a:xfrm>
          <a:prstGeom prst="straightConnector1">
            <a:avLst/>
          </a:prstGeom>
          <a:ln w="57150">
            <a:solidFill>
              <a:srgbClr val="A8203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1"/>
          </p:cNvCxnSpPr>
          <p:nvPr/>
        </p:nvCxnSpPr>
        <p:spPr>
          <a:xfrm flipH="1" flipV="1">
            <a:off x="8201026" y="3010319"/>
            <a:ext cx="506308" cy="318307"/>
          </a:xfrm>
          <a:prstGeom prst="straightConnector1">
            <a:avLst/>
          </a:prstGeom>
          <a:ln w="57150">
            <a:solidFill>
              <a:srgbClr val="A8203E"/>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017770" y="656378"/>
            <a:ext cx="1068683" cy="45719"/>
          </a:xfrm>
          <a:prstGeom prst="rect">
            <a:avLst/>
          </a:prstGeom>
          <a:solidFill>
            <a:srgbClr val="124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405662"/>
      </p:ext>
    </p:extLst>
  </p:cSld>
  <p:clrMapOvr>
    <a:masterClrMapping/>
  </p:clrMapOvr>
  <p:transition spd="med" advClick="0" advTm="7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8733" y="170026"/>
            <a:ext cx="10816874" cy="5674812"/>
          </a:xfrm>
          <a:prstGeom prst="rect">
            <a:avLst/>
          </a:prstGeom>
          <a:ln w="76200">
            <a:solidFill>
              <a:srgbClr val="C00000"/>
            </a:solidFill>
          </a:ln>
        </p:spPr>
      </p:pic>
      <p:sp>
        <p:nvSpPr>
          <p:cNvPr id="2" name="Slide Number Placeholder 1"/>
          <p:cNvSpPr>
            <a:spLocks noGrp="1"/>
          </p:cNvSpPr>
          <p:nvPr>
            <p:ph type="sldNum" sz="quarter" idx="12"/>
          </p:nvPr>
        </p:nvSpPr>
        <p:spPr/>
        <p:txBody>
          <a:bodyPr/>
          <a:lstStyle/>
          <a:p>
            <a:fld id="{16630861-4318-414B-8E21-CA5F03E7BD41}" type="slidenum">
              <a:rPr lang="en-US" smtClean="0"/>
              <a:t>16</a:t>
            </a:fld>
            <a:endParaRPr lang="en-US"/>
          </a:p>
        </p:txBody>
      </p:sp>
      <p:sp>
        <p:nvSpPr>
          <p:cNvPr id="6" name="TextBox 5"/>
          <p:cNvSpPr txBox="1"/>
          <p:nvPr/>
        </p:nvSpPr>
        <p:spPr>
          <a:xfrm>
            <a:off x="6366510" y="3522704"/>
            <a:ext cx="5047647" cy="1815882"/>
          </a:xfrm>
          <a:prstGeom prst="rect">
            <a:avLst/>
          </a:prstGeom>
          <a:solidFill>
            <a:srgbClr val="316FA2"/>
          </a:solidFill>
        </p:spPr>
        <p:txBody>
          <a:bodyPr wrap="square" rtlCol="0">
            <a:spAutoFit/>
          </a:bodyPr>
          <a:lstStyle/>
          <a:p>
            <a:r>
              <a:rPr lang="en-US" sz="2800" b="1">
                <a:solidFill>
                  <a:schemeClr val="bg1"/>
                </a:solidFill>
              </a:rPr>
              <a:t>Each grade-level box represents the Lexile range for reading skills</a:t>
            </a:r>
            <a:br>
              <a:rPr lang="en-US" sz="2800" b="1">
                <a:solidFill>
                  <a:schemeClr val="bg1"/>
                </a:solidFill>
              </a:rPr>
            </a:br>
            <a:r>
              <a:rPr lang="en-US" sz="2800" b="1">
                <a:solidFill>
                  <a:schemeClr val="bg1"/>
                </a:solidFill>
              </a:rPr>
              <a:t>and college and career readiness</a:t>
            </a:r>
            <a:br>
              <a:rPr lang="en-US" sz="2800" b="1">
                <a:solidFill>
                  <a:schemeClr val="bg1"/>
                </a:solidFill>
              </a:rPr>
            </a:br>
            <a:r>
              <a:rPr lang="en-US" sz="2800" b="1">
                <a:solidFill>
                  <a:schemeClr val="bg1"/>
                </a:solidFill>
              </a:rPr>
              <a:t>to which students should aspire. </a:t>
            </a:r>
          </a:p>
        </p:txBody>
      </p:sp>
      <p:sp>
        <p:nvSpPr>
          <p:cNvPr id="8" name="TextBox 7"/>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LEXILE – COLLEGE/CAREER READINESS</a:t>
            </a:r>
          </a:p>
        </p:txBody>
      </p:sp>
    </p:spTree>
    <p:extLst>
      <p:ext uri="{BB962C8B-B14F-4D97-AF65-F5344CB8AC3E}">
        <p14:creationId xmlns:p14="http://schemas.microsoft.com/office/powerpoint/2010/main" val="2362533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3268" y="96441"/>
            <a:ext cx="11035220" cy="5741127"/>
          </a:xfrm>
          <a:prstGeom prst="rect">
            <a:avLst/>
          </a:prstGeom>
          <a:ln w="76200">
            <a:solidFill>
              <a:srgbClr val="C00000"/>
            </a:solidFill>
          </a:ln>
        </p:spPr>
      </p:pic>
      <p:sp>
        <p:nvSpPr>
          <p:cNvPr id="2" name="Slide Number Placeholder 1"/>
          <p:cNvSpPr>
            <a:spLocks noGrp="1"/>
          </p:cNvSpPr>
          <p:nvPr>
            <p:ph type="sldNum" sz="quarter" idx="12"/>
          </p:nvPr>
        </p:nvSpPr>
        <p:spPr/>
        <p:txBody>
          <a:bodyPr/>
          <a:lstStyle/>
          <a:p>
            <a:fld id="{16630861-4318-414B-8E21-CA5F03E7BD41}" type="slidenum">
              <a:rPr lang="en-US" smtClean="0"/>
              <a:t>17</a:t>
            </a:fld>
            <a:endParaRPr lang="en-US"/>
          </a:p>
        </p:txBody>
      </p:sp>
      <p:sp>
        <p:nvSpPr>
          <p:cNvPr id="4" name="TextBox 3"/>
          <p:cNvSpPr txBox="1"/>
          <p:nvPr/>
        </p:nvSpPr>
        <p:spPr>
          <a:xfrm>
            <a:off x="6591300" y="3496953"/>
            <a:ext cx="4967638" cy="1809726"/>
          </a:xfrm>
          <a:prstGeom prst="rect">
            <a:avLst/>
          </a:prstGeom>
          <a:solidFill>
            <a:srgbClr val="194257"/>
          </a:solidFill>
          <a:ln>
            <a:solidFill>
              <a:srgbClr val="194257"/>
            </a:solidFill>
          </a:ln>
        </p:spPr>
        <p:txBody>
          <a:bodyPr wrap="square" lIns="137160" tIns="73152" rIns="137160" bIns="73152" rtlCol="0">
            <a:spAutoFit/>
          </a:bodyPr>
          <a:lstStyle/>
          <a:p>
            <a:r>
              <a:rPr lang="en-US" sz="2500" b="1">
                <a:solidFill>
                  <a:schemeClr val="bg1"/>
                </a:solidFill>
              </a:rPr>
              <a:t>Each grade-level box represents the Quantile range for math skills and college and career readiness to which students should aspire. </a:t>
            </a:r>
            <a:endParaRPr lang="en-US" sz="800" b="1">
              <a:solidFill>
                <a:schemeClr val="bg1"/>
              </a:solidFill>
            </a:endParaRPr>
          </a:p>
          <a:p>
            <a:r>
              <a:rPr lang="en-US" sz="800" b="1">
                <a:solidFill>
                  <a:schemeClr val="bg1"/>
                </a:solidFill>
              </a:rPr>
              <a:t> </a:t>
            </a:r>
            <a:endParaRPr lang="en-US" sz="800"/>
          </a:p>
        </p:txBody>
      </p:sp>
      <p:sp>
        <p:nvSpPr>
          <p:cNvPr id="7" name="TextBox 6"/>
          <p:cNvSpPr txBox="1"/>
          <p:nvPr/>
        </p:nvSpPr>
        <p:spPr>
          <a:xfrm>
            <a:off x="4248150" y="6136702"/>
            <a:ext cx="7709799"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QUANTILE – COLLEGE/CAREER READINESS</a:t>
            </a:r>
          </a:p>
        </p:txBody>
      </p:sp>
    </p:spTree>
    <p:extLst>
      <p:ext uri="{BB962C8B-B14F-4D97-AF65-F5344CB8AC3E}">
        <p14:creationId xmlns:p14="http://schemas.microsoft.com/office/powerpoint/2010/main" val="66427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9" y="13648"/>
            <a:ext cx="12178351" cy="1092531"/>
          </a:xfrm>
        </p:spPr>
        <p:txBody>
          <a:bodyPr>
            <a:normAutofit/>
          </a:bodyPr>
          <a:lstStyle/>
          <a:p>
            <a:pPr algn="ctr"/>
            <a:r>
              <a:rPr lang="en-US" sz="3600" b="1">
                <a:solidFill>
                  <a:srgbClr val="124170"/>
                </a:solidFill>
              </a:rPr>
              <a:t>Math and Reading Demands of Career Entrance</a:t>
            </a:r>
          </a:p>
        </p:txBody>
      </p:sp>
      <p:pic>
        <p:nvPicPr>
          <p:cNvPr id="5" name="Picture 4"/>
          <p:cNvPicPr>
            <a:picLocks noChangeAspect="1"/>
          </p:cNvPicPr>
          <p:nvPr/>
        </p:nvPicPr>
        <p:blipFill>
          <a:blip r:embed="rId3"/>
          <a:stretch>
            <a:fillRect/>
          </a:stretch>
        </p:blipFill>
        <p:spPr>
          <a:xfrm>
            <a:off x="977031" y="901275"/>
            <a:ext cx="10277928" cy="4896675"/>
          </a:xfrm>
          <a:prstGeom prst="rect">
            <a:avLst/>
          </a:prstGeom>
          <a:ln w="76200">
            <a:solidFill>
              <a:srgbClr val="FFC000"/>
            </a:solidFill>
          </a:ln>
        </p:spPr>
      </p:pic>
      <p:sp>
        <p:nvSpPr>
          <p:cNvPr id="3" name="Slide Number Placeholder 2"/>
          <p:cNvSpPr>
            <a:spLocks noGrp="1"/>
          </p:cNvSpPr>
          <p:nvPr>
            <p:ph type="sldNum" sz="quarter" idx="12"/>
          </p:nvPr>
        </p:nvSpPr>
        <p:spPr/>
        <p:txBody>
          <a:bodyPr/>
          <a:lstStyle/>
          <a:p>
            <a:fld id="{16630861-4318-414B-8E21-CA5F03E7BD41}" type="slidenum">
              <a:rPr lang="en-US" smtClean="0"/>
              <a:t>18</a:t>
            </a:fld>
            <a:endParaRPr lang="en-US"/>
          </a:p>
        </p:txBody>
      </p:sp>
      <p:sp>
        <p:nvSpPr>
          <p:cNvPr id="6" name="TextBox 5"/>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GROWTH PLANNER</a:t>
            </a:r>
          </a:p>
        </p:txBody>
      </p:sp>
      <p:sp>
        <p:nvSpPr>
          <p:cNvPr id="4" name="TextBox 3"/>
          <p:cNvSpPr txBox="1"/>
          <p:nvPr/>
        </p:nvSpPr>
        <p:spPr>
          <a:xfrm>
            <a:off x="1177446" y="1559238"/>
            <a:ext cx="5448822" cy="1261884"/>
          </a:xfrm>
          <a:prstGeom prst="rect">
            <a:avLst/>
          </a:prstGeom>
          <a:solidFill>
            <a:schemeClr val="bg1"/>
          </a:solidFill>
          <a:ln>
            <a:noFill/>
          </a:ln>
        </p:spPr>
        <p:txBody>
          <a:bodyPr wrap="square" rtlCol="0">
            <a:spAutoFit/>
          </a:bodyPr>
          <a:lstStyle/>
          <a:p>
            <a:endParaRPr lang="en-US" sz="1600" b="1">
              <a:solidFill>
                <a:srgbClr val="023E6F"/>
              </a:solidFill>
            </a:endParaRPr>
          </a:p>
          <a:p>
            <a:r>
              <a:rPr lang="en-US" sz="2000" b="1">
                <a:solidFill>
                  <a:srgbClr val="023E6F"/>
                </a:solidFill>
              </a:rPr>
              <a:t>The Lexile and Quantile measures are the only metrics available to compare and describe the reading and mathematics demands of careers.</a:t>
            </a:r>
          </a:p>
        </p:txBody>
      </p:sp>
      <p:sp>
        <p:nvSpPr>
          <p:cNvPr id="7" name="Rectangle 6"/>
          <p:cNvSpPr/>
          <p:nvPr/>
        </p:nvSpPr>
        <p:spPr>
          <a:xfrm>
            <a:off x="1177446" y="2821122"/>
            <a:ext cx="1503124" cy="560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69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4239B7-0FDF-A043-8D5B-0740ED46F47D}" type="slidenum">
              <a:rPr lang="en-US" smtClean="0"/>
              <a:pPr/>
              <a:t>19</a:t>
            </a:fld>
            <a:endParaRPr lang="en-US"/>
          </a:p>
        </p:txBody>
      </p:sp>
      <p:pic>
        <p:nvPicPr>
          <p:cNvPr id="2050" name="Picture 2" descr="Image result for clipart &amp; care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537" y="1085304"/>
            <a:ext cx="6423790" cy="3572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52866" y="161975"/>
            <a:ext cx="9239132" cy="923330"/>
          </a:xfrm>
          <a:prstGeom prst="rect">
            <a:avLst/>
          </a:prstGeom>
          <a:noFill/>
        </p:spPr>
        <p:txBody>
          <a:bodyPr wrap="square" rtlCol="0">
            <a:spAutoFit/>
          </a:bodyPr>
          <a:lstStyle/>
          <a:p>
            <a:pPr algn="ctr"/>
            <a:r>
              <a:rPr lang="en-US" sz="5400" b="1" i="1">
                <a:solidFill>
                  <a:srgbClr val="084476"/>
                </a:solidFill>
                <a:latin typeface="Arial" panose="020B0604020202020204" pitchFamily="34" charset="0"/>
                <a:cs typeface="Arial" panose="020B0604020202020204" pitchFamily="34" charset="0"/>
              </a:rPr>
              <a:t>Growth Planner</a:t>
            </a:r>
          </a:p>
        </p:txBody>
      </p:sp>
      <p:sp>
        <p:nvSpPr>
          <p:cNvPr id="6" name="Rectangle 5"/>
          <p:cNvSpPr/>
          <p:nvPr/>
        </p:nvSpPr>
        <p:spPr>
          <a:xfrm>
            <a:off x="3486859" y="4789997"/>
            <a:ext cx="8171145" cy="830997"/>
          </a:xfrm>
          <a:prstGeom prst="rect">
            <a:avLst/>
          </a:prstGeom>
        </p:spPr>
        <p:txBody>
          <a:bodyPr wrap="square">
            <a:spAutoFit/>
          </a:bodyPr>
          <a:lstStyle/>
          <a:p>
            <a:pPr algn="ctr"/>
            <a:r>
              <a:rPr lang="en-US" sz="2400" b="1">
                <a:solidFill>
                  <a:srgbClr val="990000"/>
                </a:solidFill>
                <a:latin typeface="Arial" panose="020B0604020202020204" pitchFamily="34" charset="0"/>
                <a:cs typeface="Arial" panose="020B0604020202020204" pitchFamily="34" charset="0"/>
              </a:rPr>
              <a:t>Lexile Growth Planner:  ccr.lexile.com/wv</a:t>
            </a:r>
          </a:p>
          <a:p>
            <a:pPr algn="ctr"/>
            <a:r>
              <a:rPr lang="en-US" sz="2400" b="1">
                <a:solidFill>
                  <a:srgbClr val="990000"/>
                </a:solidFill>
                <a:latin typeface="Arial" panose="020B0604020202020204" pitchFamily="34" charset="0"/>
                <a:cs typeface="Arial" panose="020B0604020202020204" pitchFamily="34" charset="0"/>
              </a:rPr>
              <a:t>Quantile Growth Planner:  ccr.quantiles.com/wv</a:t>
            </a:r>
          </a:p>
        </p:txBody>
      </p:sp>
      <p:sp>
        <p:nvSpPr>
          <p:cNvPr id="7" name="TextBox 6"/>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GROWTH PLANNER</a:t>
            </a:r>
          </a:p>
        </p:txBody>
      </p:sp>
      <p:sp>
        <p:nvSpPr>
          <p:cNvPr id="4" name="Explosion 2 3"/>
          <p:cNvSpPr/>
          <p:nvPr/>
        </p:nvSpPr>
        <p:spPr>
          <a:xfrm>
            <a:off x="237994" y="547495"/>
            <a:ext cx="4122543" cy="4647940"/>
          </a:xfrm>
          <a:prstGeom prst="irregularSeal2">
            <a:avLst/>
          </a:prstGeom>
          <a:solidFill>
            <a:srgbClr val="9D0304"/>
          </a:solidFill>
          <a:ln>
            <a:solidFill>
              <a:srgbClr val="941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8619540">
            <a:off x="559485" y="2175704"/>
            <a:ext cx="3145763" cy="1569660"/>
          </a:xfrm>
          <a:prstGeom prst="rect">
            <a:avLst/>
          </a:prstGeom>
          <a:noFill/>
        </p:spPr>
        <p:txBody>
          <a:bodyPr wrap="square" rtlCol="0">
            <a:spAutoFit/>
          </a:bodyPr>
          <a:lstStyle/>
          <a:p>
            <a:pPr algn="ctr"/>
            <a:r>
              <a:rPr lang="en-US" sz="2400" b="1">
                <a:solidFill>
                  <a:schemeClr val="bg1"/>
                </a:solidFill>
              </a:rPr>
              <a:t>Recommendation:  </a:t>
            </a:r>
          </a:p>
          <a:p>
            <a:pPr algn="ctr"/>
            <a:r>
              <a:rPr lang="en-US" sz="2400" b="1">
                <a:solidFill>
                  <a:schemeClr val="bg1"/>
                </a:solidFill>
              </a:rPr>
              <a:t>Use either Firefox </a:t>
            </a:r>
          </a:p>
          <a:p>
            <a:pPr algn="ctr"/>
            <a:r>
              <a:rPr lang="en-US" sz="2400" b="1">
                <a:solidFill>
                  <a:schemeClr val="bg1"/>
                </a:solidFill>
              </a:rPr>
              <a:t>or Chrome as your </a:t>
            </a:r>
          </a:p>
          <a:p>
            <a:pPr algn="ctr"/>
            <a:r>
              <a:rPr lang="en-US" sz="2400" b="1">
                <a:solidFill>
                  <a:schemeClr val="bg1"/>
                </a:solidFill>
              </a:rPr>
              <a:t>web browser.</a:t>
            </a:r>
          </a:p>
        </p:txBody>
      </p:sp>
    </p:spTree>
    <p:extLst>
      <p:ext uri="{BB962C8B-B14F-4D97-AF65-F5344CB8AC3E}">
        <p14:creationId xmlns:p14="http://schemas.microsoft.com/office/powerpoint/2010/main" val="224900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A43992-5476-4965-905B-67233CE14A03}"/>
              </a:ext>
            </a:extLst>
          </p:cNvPr>
          <p:cNvPicPr>
            <a:picLocks noChangeAspect="1"/>
          </p:cNvPicPr>
          <p:nvPr/>
        </p:nvPicPr>
        <p:blipFill>
          <a:blip r:embed="rId3"/>
          <a:srcRect/>
          <a:stretch/>
        </p:blipFill>
        <p:spPr>
          <a:xfrm rot="20672778">
            <a:off x="536640" y="266239"/>
            <a:ext cx="4052681" cy="5495925"/>
          </a:xfrm>
          <a:prstGeom prst="rect">
            <a:avLst/>
          </a:prstGeom>
          <a:ln w="38100">
            <a:solidFill>
              <a:srgbClr val="084476"/>
            </a:solidFill>
          </a:ln>
        </p:spPr>
      </p:pic>
      <p:sp>
        <p:nvSpPr>
          <p:cNvPr id="4" name="Title 1"/>
          <p:cNvSpPr txBox="1">
            <a:spLocks/>
          </p:cNvSpPr>
          <p:nvPr/>
        </p:nvSpPr>
        <p:spPr>
          <a:xfrm>
            <a:off x="5562600" y="0"/>
            <a:ext cx="5105400" cy="762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chemeClr val="bg1"/>
                </a:solidFill>
              </a:rPr>
              <a:t>Annual Training</a:t>
            </a:r>
          </a:p>
        </p:txBody>
      </p:sp>
      <p:sp>
        <p:nvSpPr>
          <p:cNvPr id="2" name="Rectangle 1"/>
          <p:cNvSpPr/>
          <p:nvPr/>
        </p:nvSpPr>
        <p:spPr>
          <a:xfrm>
            <a:off x="10953750" y="4972050"/>
            <a:ext cx="800100" cy="590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989CB7-632E-41C7-A6B2-386202250BE0}"/>
              </a:ext>
            </a:extLst>
          </p:cNvPr>
          <p:cNvPicPr>
            <a:picLocks noChangeAspect="1"/>
          </p:cNvPicPr>
          <p:nvPr/>
        </p:nvPicPr>
        <p:blipFill>
          <a:blip r:embed="rId4"/>
          <a:srcRect/>
          <a:stretch/>
        </p:blipFill>
        <p:spPr>
          <a:xfrm rot="1349063">
            <a:off x="7860324" y="383854"/>
            <a:ext cx="4026361" cy="5486400"/>
          </a:xfrm>
          <a:prstGeom prst="rect">
            <a:avLst/>
          </a:prstGeom>
          <a:ln w="38100">
            <a:solidFill>
              <a:srgbClr val="084476"/>
            </a:solidFill>
          </a:ln>
        </p:spPr>
      </p:pic>
      <p:pic>
        <p:nvPicPr>
          <p:cNvPr id="10" name="Picture 9">
            <a:extLst>
              <a:ext uri="{FF2B5EF4-FFF2-40B4-BE49-F238E27FC236}">
                <a16:creationId xmlns:a16="http://schemas.microsoft.com/office/drawing/2014/main" id="{6BAB7907-7ACE-4CB5-A403-FE8538166A08}"/>
              </a:ext>
            </a:extLst>
          </p:cNvPr>
          <p:cNvPicPr>
            <a:picLocks noChangeAspect="1"/>
          </p:cNvPicPr>
          <p:nvPr/>
        </p:nvPicPr>
        <p:blipFill>
          <a:blip r:embed="rId5"/>
          <a:srcRect/>
          <a:stretch/>
        </p:blipFill>
        <p:spPr>
          <a:xfrm rot="502534">
            <a:off x="2937272" y="278825"/>
            <a:ext cx="4033352" cy="5495925"/>
          </a:xfrm>
          <a:prstGeom prst="rect">
            <a:avLst/>
          </a:prstGeom>
          <a:ln w="38100">
            <a:solidFill>
              <a:srgbClr val="084476"/>
            </a:solidFill>
          </a:ln>
        </p:spPr>
      </p:pic>
      <p:pic>
        <p:nvPicPr>
          <p:cNvPr id="3" name="Picture 2">
            <a:extLst>
              <a:ext uri="{FF2B5EF4-FFF2-40B4-BE49-F238E27FC236}">
                <a16:creationId xmlns:a16="http://schemas.microsoft.com/office/drawing/2014/main" id="{B6502B2B-960C-432E-A61A-780855000E57}"/>
              </a:ext>
            </a:extLst>
          </p:cNvPr>
          <p:cNvPicPr>
            <a:picLocks noChangeAspect="1"/>
          </p:cNvPicPr>
          <p:nvPr/>
        </p:nvPicPr>
        <p:blipFill>
          <a:blip r:embed="rId6"/>
          <a:srcRect/>
          <a:stretch/>
        </p:blipFill>
        <p:spPr>
          <a:xfrm>
            <a:off x="5118278" y="317590"/>
            <a:ext cx="4245868" cy="5755510"/>
          </a:xfrm>
          <a:prstGeom prst="rect">
            <a:avLst/>
          </a:prstGeom>
          <a:ln w="38100">
            <a:solidFill>
              <a:schemeClr val="tx2"/>
            </a:solidFill>
          </a:ln>
        </p:spPr>
      </p:pic>
    </p:spTree>
    <p:extLst>
      <p:ext uri="{BB962C8B-B14F-4D97-AF65-F5344CB8AC3E}">
        <p14:creationId xmlns:p14="http://schemas.microsoft.com/office/powerpoint/2010/main" val="125020985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07950" y="143746"/>
            <a:ext cx="7967896" cy="5471746"/>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20</a:t>
            </a:fld>
            <a:endParaRPr lang="en-US"/>
          </a:p>
        </p:txBody>
      </p:sp>
      <p:sp>
        <p:nvSpPr>
          <p:cNvPr id="5" name="TextBox 4"/>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LEXILE GROWTH PLANNER</a:t>
            </a:r>
          </a:p>
        </p:txBody>
      </p:sp>
      <p:sp>
        <p:nvSpPr>
          <p:cNvPr id="7" name="TextBox 6"/>
          <p:cNvSpPr txBox="1"/>
          <p:nvPr/>
        </p:nvSpPr>
        <p:spPr>
          <a:xfrm>
            <a:off x="8354137" y="163733"/>
            <a:ext cx="3603812" cy="5863144"/>
          </a:xfrm>
          <a:prstGeom prst="rect">
            <a:avLst/>
          </a:prstGeom>
          <a:noFill/>
        </p:spPr>
        <p:txBody>
          <a:bodyPr wrap="square" rtlCol="0">
            <a:spAutoFit/>
          </a:bodyPr>
          <a:lstStyle/>
          <a:p>
            <a:r>
              <a:rPr lang="en-US">
                <a:solidFill>
                  <a:srgbClr val="124170"/>
                </a:solidFill>
              </a:rPr>
              <a:t>In this example, the 6</a:t>
            </a:r>
            <a:r>
              <a:rPr lang="en-US" baseline="30000">
                <a:solidFill>
                  <a:srgbClr val="124170"/>
                </a:solidFill>
              </a:rPr>
              <a:t>th</a:t>
            </a:r>
            <a:r>
              <a:rPr lang="en-US">
                <a:solidFill>
                  <a:srgbClr val="124170"/>
                </a:solidFill>
              </a:rPr>
              <a:t> grade student has a Lexile Measure of 400L and is projected to graduate high school with a Lexile Measure of about 800L.   </a:t>
            </a:r>
          </a:p>
          <a:p>
            <a:pPr>
              <a:spcBef>
                <a:spcPts val="600"/>
              </a:spcBef>
            </a:pPr>
            <a:r>
              <a:rPr lang="en-US">
                <a:solidFill>
                  <a:srgbClr val="124170"/>
                </a:solidFill>
              </a:rPr>
              <a:t>The selected career is Manufacturing Production Technician.  The Lexile range for this career is from 1110L to about 1300L.</a:t>
            </a:r>
          </a:p>
          <a:p>
            <a:pPr>
              <a:spcBef>
                <a:spcPts val="600"/>
              </a:spcBef>
            </a:pPr>
            <a:r>
              <a:rPr lang="en-US">
                <a:solidFill>
                  <a:srgbClr val="124170"/>
                </a:solidFill>
              </a:rPr>
              <a:t>Information regarding this career:</a:t>
            </a:r>
          </a:p>
          <a:p>
            <a:pPr marL="285750" indent="-285750">
              <a:buFont typeface="Arial" panose="020B0604020202020204" pitchFamily="34" charset="0"/>
              <a:buChar char="•"/>
            </a:pPr>
            <a:r>
              <a:rPr lang="en-US">
                <a:solidFill>
                  <a:srgbClr val="124170"/>
                </a:solidFill>
              </a:rPr>
              <a:t>Current median wage - $62,230</a:t>
            </a:r>
          </a:p>
          <a:p>
            <a:pPr marL="285750" indent="-285750">
              <a:buFont typeface="Arial" panose="020B0604020202020204" pitchFamily="34" charset="0"/>
              <a:buChar char="•"/>
            </a:pPr>
            <a:r>
              <a:rPr lang="en-US">
                <a:solidFill>
                  <a:srgbClr val="124170"/>
                </a:solidFill>
              </a:rPr>
              <a:t>Projected job openings – 7100</a:t>
            </a:r>
          </a:p>
          <a:p>
            <a:pPr marL="285750" indent="-285750">
              <a:buFont typeface="Arial" panose="020B0604020202020204" pitchFamily="34" charset="0"/>
              <a:buChar char="•"/>
            </a:pPr>
            <a:r>
              <a:rPr lang="en-US">
                <a:solidFill>
                  <a:srgbClr val="124170"/>
                </a:solidFill>
              </a:rPr>
              <a:t>Education level required – </a:t>
            </a:r>
          </a:p>
          <a:p>
            <a:pPr marL="742950" lvl="1" indent="-285750">
              <a:buFont typeface="Arial" panose="020B0604020202020204" pitchFamily="34" charset="0"/>
              <a:buChar char="•"/>
            </a:pPr>
            <a:r>
              <a:rPr lang="en-US">
                <a:solidFill>
                  <a:srgbClr val="124170"/>
                </a:solidFill>
              </a:rPr>
              <a:t>Associate’s Degree</a:t>
            </a:r>
          </a:p>
          <a:p>
            <a:pPr marL="742950" lvl="1" indent="-285750">
              <a:buFont typeface="Arial" panose="020B0604020202020204" pitchFamily="34" charset="0"/>
              <a:buChar char="•"/>
            </a:pPr>
            <a:r>
              <a:rPr lang="en-US">
                <a:solidFill>
                  <a:srgbClr val="124170"/>
                </a:solidFill>
              </a:rPr>
              <a:t>Post-Secondary Certification</a:t>
            </a:r>
          </a:p>
          <a:p>
            <a:pPr marL="742950" lvl="1" indent="-285750">
              <a:buFont typeface="Arial" panose="020B0604020202020204" pitchFamily="34" charset="0"/>
              <a:buChar char="•"/>
            </a:pPr>
            <a:r>
              <a:rPr lang="en-US">
                <a:solidFill>
                  <a:srgbClr val="124170"/>
                </a:solidFill>
              </a:rPr>
              <a:t>14 Years </a:t>
            </a:r>
          </a:p>
          <a:p>
            <a:pPr>
              <a:spcBef>
                <a:spcPts val="600"/>
              </a:spcBef>
            </a:pPr>
            <a:r>
              <a:rPr lang="en-US">
                <a:solidFill>
                  <a:srgbClr val="124170"/>
                </a:solidFill>
              </a:rPr>
              <a:t>Some intervention would be required to strengthen this student’s reading abilities for him or her to be career-ready.</a:t>
            </a:r>
          </a:p>
        </p:txBody>
      </p:sp>
    </p:spTree>
    <p:extLst>
      <p:ext uri="{BB962C8B-B14F-4D97-AF65-F5344CB8AC3E}">
        <p14:creationId xmlns:p14="http://schemas.microsoft.com/office/powerpoint/2010/main" val="82949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21</a:t>
            </a:fld>
            <a:endParaRPr lang="en-US"/>
          </a:p>
        </p:txBody>
      </p:sp>
      <p:sp>
        <p:nvSpPr>
          <p:cNvPr id="5" name="TextBox 4"/>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QUANTILE GROWTH PLANNER</a:t>
            </a:r>
          </a:p>
        </p:txBody>
      </p:sp>
      <p:pic>
        <p:nvPicPr>
          <p:cNvPr id="8" name="Picture 7"/>
          <p:cNvPicPr>
            <a:picLocks noChangeAspect="1"/>
          </p:cNvPicPr>
          <p:nvPr/>
        </p:nvPicPr>
        <p:blipFill>
          <a:blip r:embed="rId2"/>
          <a:stretch>
            <a:fillRect/>
          </a:stretch>
        </p:blipFill>
        <p:spPr>
          <a:xfrm>
            <a:off x="224285" y="184152"/>
            <a:ext cx="8080619" cy="5588304"/>
          </a:xfrm>
          <a:prstGeom prst="rect">
            <a:avLst/>
          </a:prstGeom>
        </p:spPr>
      </p:pic>
      <p:sp>
        <p:nvSpPr>
          <p:cNvPr id="9" name="TextBox 8"/>
          <p:cNvSpPr txBox="1"/>
          <p:nvPr/>
        </p:nvSpPr>
        <p:spPr>
          <a:xfrm>
            <a:off x="8433996" y="138056"/>
            <a:ext cx="3603812" cy="5863144"/>
          </a:xfrm>
          <a:prstGeom prst="rect">
            <a:avLst/>
          </a:prstGeom>
          <a:noFill/>
        </p:spPr>
        <p:txBody>
          <a:bodyPr wrap="square" rtlCol="0">
            <a:spAutoFit/>
          </a:bodyPr>
          <a:lstStyle/>
          <a:p>
            <a:r>
              <a:rPr lang="en-US">
                <a:solidFill>
                  <a:srgbClr val="124170"/>
                </a:solidFill>
              </a:rPr>
              <a:t>In this example, the 6</a:t>
            </a:r>
            <a:r>
              <a:rPr lang="en-US" baseline="30000">
                <a:solidFill>
                  <a:srgbClr val="124170"/>
                </a:solidFill>
              </a:rPr>
              <a:t>th</a:t>
            </a:r>
            <a:r>
              <a:rPr lang="en-US">
                <a:solidFill>
                  <a:srgbClr val="124170"/>
                </a:solidFill>
              </a:rPr>
              <a:t> grade student has a Quantile Measure of 810Q and is projected to graduate high school with a Quantile Measure of about 1200Q.   </a:t>
            </a:r>
          </a:p>
          <a:p>
            <a:pPr>
              <a:spcBef>
                <a:spcPts val="600"/>
              </a:spcBef>
            </a:pPr>
            <a:r>
              <a:rPr lang="en-US">
                <a:solidFill>
                  <a:srgbClr val="124170"/>
                </a:solidFill>
              </a:rPr>
              <a:t>The selected career is Manufacturing Production Technician.  The Quantile range for this career is from 1040Q to about 1400Q.</a:t>
            </a:r>
          </a:p>
          <a:p>
            <a:pPr>
              <a:spcBef>
                <a:spcPts val="600"/>
              </a:spcBef>
            </a:pPr>
            <a:r>
              <a:rPr lang="en-US">
                <a:solidFill>
                  <a:srgbClr val="124170"/>
                </a:solidFill>
              </a:rPr>
              <a:t>Information regarding this career:</a:t>
            </a:r>
          </a:p>
          <a:p>
            <a:pPr marL="285750" indent="-285750">
              <a:buFont typeface="Arial" panose="020B0604020202020204" pitchFamily="34" charset="0"/>
              <a:buChar char="•"/>
            </a:pPr>
            <a:r>
              <a:rPr lang="en-US">
                <a:solidFill>
                  <a:srgbClr val="124170"/>
                </a:solidFill>
              </a:rPr>
              <a:t>Current median wage - $62,230</a:t>
            </a:r>
          </a:p>
          <a:p>
            <a:pPr marL="285750" indent="-285750">
              <a:buFont typeface="Arial" panose="020B0604020202020204" pitchFamily="34" charset="0"/>
              <a:buChar char="•"/>
            </a:pPr>
            <a:r>
              <a:rPr lang="en-US">
                <a:solidFill>
                  <a:srgbClr val="124170"/>
                </a:solidFill>
              </a:rPr>
              <a:t>Projected job openings – 7100</a:t>
            </a:r>
          </a:p>
          <a:p>
            <a:pPr marL="285750" indent="-285750">
              <a:buFont typeface="Arial" panose="020B0604020202020204" pitchFamily="34" charset="0"/>
              <a:buChar char="•"/>
            </a:pPr>
            <a:r>
              <a:rPr lang="en-US">
                <a:solidFill>
                  <a:srgbClr val="124170"/>
                </a:solidFill>
              </a:rPr>
              <a:t>Education level required – </a:t>
            </a:r>
          </a:p>
          <a:p>
            <a:pPr marL="742950" lvl="1" indent="-285750">
              <a:buFont typeface="Arial" panose="020B0604020202020204" pitchFamily="34" charset="0"/>
              <a:buChar char="•"/>
            </a:pPr>
            <a:r>
              <a:rPr lang="en-US">
                <a:solidFill>
                  <a:srgbClr val="124170"/>
                </a:solidFill>
              </a:rPr>
              <a:t>Associate’s Degree</a:t>
            </a:r>
          </a:p>
          <a:p>
            <a:pPr marL="742950" lvl="1" indent="-285750">
              <a:buFont typeface="Arial" panose="020B0604020202020204" pitchFamily="34" charset="0"/>
              <a:buChar char="•"/>
            </a:pPr>
            <a:r>
              <a:rPr lang="en-US">
                <a:solidFill>
                  <a:srgbClr val="124170"/>
                </a:solidFill>
              </a:rPr>
              <a:t>Post-Secondary Certification</a:t>
            </a:r>
          </a:p>
          <a:p>
            <a:pPr marL="742950" lvl="1" indent="-285750">
              <a:buFont typeface="Arial" panose="020B0604020202020204" pitchFamily="34" charset="0"/>
              <a:buChar char="•"/>
            </a:pPr>
            <a:r>
              <a:rPr lang="en-US">
                <a:solidFill>
                  <a:srgbClr val="124170"/>
                </a:solidFill>
              </a:rPr>
              <a:t>14 Years </a:t>
            </a:r>
          </a:p>
          <a:p>
            <a:pPr>
              <a:spcBef>
                <a:spcPts val="600"/>
              </a:spcBef>
            </a:pPr>
            <a:r>
              <a:rPr lang="en-US">
                <a:solidFill>
                  <a:srgbClr val="124170"/>
                </a:solidFill>
              </a:rPr>
              <a:t>This student is on track for to be ready for this career.</a:t>
            </a:r>
          </a:p>
          <a:p>
            <a:endParaRPr lang="en-US">
              <a:solidFill>
                <a:srgbClr val="124170"/>
              </a:solidFill>
            </a:endParaRPr>
          </a:p>
        </p:txBody>
      </p:sp>
    </p:spTree>
    <p:extLst>
      <p:ext uri="{BB962C8B-B14F-4D97-AF65-F5344CB8AC3E}">
        <p14:creationId xmlns:p14="http://schemas.microsoft.com/office/powerpoint/2010/main" val="52390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714027"/>
            <a:ext cx="11834447" cy="1137479"/>
          </a:xfrm>
        </p:spPr>
        <p:txBody>
          <a:bodyPr>
            <a:noAutofit/>
          </a:bodyPr>
          <a:lstStyle/>
          <a:p>
            <a:r>
              <a:rPr lang="en-US" sz="4800"/>
              <a:t/>
            </a:r>
            <a:br>
              <a:rPr lang="en-US" sz="4800"/>
            </a:br>
            <a:r>
              <a:rPr lang="en-US" sz="4400">
                <a:latin typeface="Libre Baskerville"/>
              </a:rPr>
              <a:t> </a:t>
            </a:r>
            <a:r>
              <a:rPr lang="en-US" sz="4400" b="1">
                <a:effectLst>
                  <a:outerShdw blurRad="38100" dist="38100" dir="2700000" algn="tl">
                    <a:srgbClr val="000000">
                      <a:alpha val="43137"/>
                    </a:srgbClr>
                  </a:outerShdw>
                </a:effectLst>
                <a:latin typeface="Libre Baskerville"/>
              </a:rPr>
              <a:t>West Virginia</a:t>
            </a:r>
            <a:br>
              <a:rPr lang="en-US" sz="4400" b="1">
                <a:effectLst>
                  <a:outerShdw blurRad="38100" dist="38100" dir="2700000" algn="tl">
                    <a:srgbClr val="000000">
                      <a:alpha val="43137"/>
                    </a:srgbClr>
                  </a:outerShdw>
                </a:effectLst>
                <a:latin typeface="Libre Baskerville"/>
              </a:rPr>
            </a:br>
            <a:r>
              <a:rPr lang="en-US" sz="4400" b="1">
                <a:effectLst>
                  <a:outerShdw blurRad="38100" dist="38100" dir="2700000" algn="tl">
                    <a:srgbClr val="000000">
                      <a:alpha val="43137"/>
                    </a:srgbClr>
                  </a:outerShdw>
                </a:effectLst>
                <a:latin typeface="Libre Baskerville"/>
              </a:rPr>
              <a:t>Lexile and Quantile Measures Report</a:t>
            </a:r>
          </a:p>
        </p:txBody>
      </p:sp>
      <p:sp>
        <p:nvSpPr>
          <p:cNvPr id="4" name="Date Placeholder 3"/>
          <p:cNvSpPr>
            <a:spLocks noGrp="1"/>
          </p:cNvSpPr>
          <p:nvPr>
            <p:ph type="dt" sz="half" idx="10"/>
          </p:nvPr>
        </p:nvSpPr>
        <p:spPr>
          <a:xfrm>
            <a:off x="3723312" y="5119434"/>
            <a:ext cx="4751233" cy="581852"/>
          </a:xfrm>
        </p:spPr>
        <p:txBody>
          <a:bodyPr/>
          <a:lstStyle/>
          <a:p>
            <a:r>
              <a:rPr lang="en-US" sz="4400" i="0">
                <a:latin typeface="Vollkorn"/>
              </a:rPr>
              <a:t>Page 2 - Lexiles</a:t>
            </a:r>
            <a:endParaRPr lang="en-US" sz="4400">
              <a:latin typeface="Vollkorn"/>
            </a:endParaRPr>
          </a:p>
        </p:txBody>
      </p:sp>
    </p:spTree>
    <p:extLst>
      <p:ext uri="{BB962C8B-B14F-4D97-AF65-F5344CB8AC3E}">
        <p14:creationId xmlns:p14="http://schemas.microsoft.com/office/powerpoint/2010/main" val="117744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337" y="258184"/>
            <a:ext cx="6755802" cy="1738938"/>
          </a:xfrm>
          <a:prstGeom prst="rect">
            <a:avLst/>
          </a:prstGeom>
          <a:noFill/>
        </p:spPr>
        <p:txBody>
          <a:bodyPr wrap="square" lIns="91440" tIns="45720" rIns="91440" bIns="45720" rtlCol="0" anchor="t">
            <a:spAutoFit/>
          </a:bodyPr>
          <a:lstStyle/>
          <a:p>
            <a:r>
              <a:rPr lang="en-US" sz="3200">
                <a:solidFill>
                  <a:srgbClr val="124170"/>
                </a:solidFill>
              </a:rPr>
              <a:t>Page 2 of this report is all about your student’s Lexile Measure.</a:t>
            </a:r>
          </a:p>
          <a:p>
            <a:pPr>
              <a:spcBef>
                <a:spcPts val="1800"/>
              </a:spcBef>
            </a:pPr>
            <a:r>
              <a:rPr lang="en-US" sz="2800">
                <a:solidFill>
                  <a:srgbClr val="124170"/>
                </a:solidFill>
              </a:rPr>
              <a:t>You will find:</a:t>
            </a:r>
          </a:p>
        </p:txBody>
      </p:sp>
      <p:sp>
        <p:nvSpPr>
          <p:cNvPr id="16" name="TextBox 15"/>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YOUR STUDENT’S LEXILE MEASURE</a:t>
            </a:r>
          </a:p>
        </p:txBody>
      </p:sp>
      <p:pic>
        <p:nvPicPr>
          <p:cNvPr id="5" name="Picture 4">
            <a:extLst>
              <a:ext uri="{FF2B5EF4-FFF2-40B4-BE49-F238E27FC236}">
                <a16:creationId xmlns:a16="http://schemas.microsoft.com/office/drawing/2014/main" id="{D7E7A3D2-FC9D-4B57-9512-5F6827ED473D}"/>
              </a:ext>
            </a:extLst>
          </p:cNvPr>
          <p:cNvPicPr>
            <a:picLocks noChangeAspect="1"/>
          </p:cNvPicPr>
          <p:nvPr/>
        </p:nvPicPr>
        <p:blipFill>
          <a:blip r:embed="rId3"/>
          <a:stretch>
            <a:fillRect/>
          </a:stretch>
        </p:blipFill>
        <p:spPr>
          <a:xfrm>
            <a:off x="7713433" y="194386"/>
            <a:ext cx="4086225" cy="5486400"/>
          </a:xfrm>
          <a:prstGeom prst="rect">
            <a:avLst/>
          </a:prstGeom>
          <a:ln w="38100">
            <a:solidFill>
              <a:srgbClr val="084476"/>
            </a:solidFill>
          </a:ln>
        </p:spPr>
      </p:pic>
    </p:spTree>
    <p:extLst>
      <p:ext uri="{BB962C8B-B14F-4D97-AF65-F5344CB8AC3E}">
        <p14:creationId xmlns:p14="http://schemas.microsoft.com/office/powerpoint/2010/main" val="37013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337" y="258184"/>
            <a:ext cx="6755802" cy="2108269"/>
          </a:xfrm>
          <a:prstGeom prst="rect">
            <a:avLst/>
          </a:prstGeom>
          <a:noFill/>
        </p:spPr>
        <p:txBody>
          <a:bodyPr wrap="square" lIns="91440" tIns="45720" rIns="91440" bIns="45720" rtlCol="0" anchor="t">
            <a:spAutoFit/>
          </a:bodyPr>
          <a:lstStyle/>
          <a:p>
            <a:r>
              <a:rPr lang="en-US" sz="3200">
                <a:solidFill>
                  <a:srgbClr val="124170"/>
                </a:solidFill>
              </a:rPr>
              <a:t>Page 2 of this report is all about your student’s Lexile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rgbClr val="124170"/>
                </a:solidFill>
              </a:rPr>
              <a:t>Your student’s Reading Level (Lexile Measure)</a:t>
            </a:r>
          </a:p>
        </p:txBody>
      </p:sp>
      <p:cxnSp>
        <p:nvCxnSpPr>
          <p:cNvPr id="5" name="Straight Arrow Connector 4"/>
          <p:cNvCxnSpPr/>
          <p:nvPr/>
        </p:nvCxnSpPr>
        <p:spPr>
          <a:xfrm flipV="1">
            <a:off x="6613236" y="892887"/>
            <a:ext cx="970187" cy="1120640"/>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YOUR STUDENT’S LEXILE MEASURE</a:t>
            </a:r>
          </a:p>
        </p:txBody>
      </p:sp>
      <p:pic>
        <p:nvPicPr>
          <p:cNvPr id="7" name="Picture 6">
            <a:extLst>
              <a:ext uri="{FF2B5EF4-FFF2-40B4-BE49-F238E27FC236}">
                <a16:creationId xmlns:a16="http://schemas.microsoft.com/office/drawing/2014/main" id="{A3C4FA4D-CF7E-4CDC-85F5-FE5F96F240B4}"/>
              </a:ext>
            </a:extLst>
          </p:cNvPr>
          <p:cNvPicPr>
            <a:picLocks noChangeAspect="1"/>
          </p:cNvPicPr>
          <p:nvPr/>
        </p:nvPicPr>
        <p:blipFill>
          <a:blip r:embed="rId3"/>
          <a:stretch>
            <a:fillRect/>
          </a:stretch>
        </p:blipFill>
        <p:spPr>
          <a:xfrm>
            <a:off x="7712058" y="195485"/>
            <a:ext cx="4086225" cy="5486400"/>
          </a:xfrm>
          <a:prstGeom prst="rect">
            <a:avLst/>
          </a:prstGeom>
          <a:ln w="38100">
            <a:solidFill>
              <a:srgbClr val="084476"/>
            </a:solidFill>
          </a:ln>
        </p:spPr>
      </p:pic>
    </p:spTree>
    <p:extLst>
      <p:ext uri="{BB962C8B-B14F-4D97-AF65-F5344CB8AC3E}">
        <p14:creationId xmlns:p14="http://schemas.microsoft.com/office/powerpoint/2010/main" val="33951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485C95-8215-44DA-9C28-B18F9608906F}"/>
              </a:ext>
            </a:extLst>
          </p:cNvPr>
          <p:cNvPicPr>
            <a:picLocks noChangeAspect="1"/>
          </p:cNvPicPr>
          <p:nvPr/>
        </p:nvPicPr>
        <p:blipFill>
          <a:blip r:embed="rId3"/>
          <a:stretch>
            <a:fillRect/>
          </a:stretch>
        </p:blipFill>
        <p:spPr>
          <a:xfrm>
            <a:off x="7712058" y="195485"/>
            <a:ext cx="4086225" cy="5486400"/>
          </a:xfrm>
          <a:prstGeom prst="rect">
            <a:avLst/>
          </a:prstGeom>
          <a:ln w="38100">
            <a:solidFill>
              <a:srgbClr val="084476"/>
            </a:solidFill>
          </a:ln>
        </p:spPr>
      </p:pic>
      <p:sp>
        <p:nvSpPr>
          <p:cNvPr id="2" name="TextBox 1"/>
          <p:cNvSpPr txBox="1"/>
          <p:nvPr/>
        </p:nvSpPr>
        <p:spPr>
          <a:xfrm>
            <a:off x="473337" y="258184"/>
            <a:ext cx="6755802" cy="3216265"/>
          </a:xfrm>
          <a:prstGeom prst="rect">
            <a:avLst/>
          </a:prstGeom>
          <a:noFill/>
        </p:spPr>
        <p:txBody>
          <a:bodyPr wrap="square" lIns="91440" tIns="45720" rIns="91440" bIns="45720" rtlCol="0" anchor="t">
            <a:spAutoFit/>
          </a:bodyPr>
          <a:lstStyle/>
          <a:p>
            <a:r>
              <a:rPr lang="en-US" sz="3200">
                <a:solidFill>
                  <a:srgbClr val="124170"/>
                </a:solidFill>
              </a:rPr>
              <a:t>Page 2 of this report is all about your student’s Lexile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Reading Level</a:t>
            </a:r>
          </a:p>
          <a:p>
            <a:pPr marL="285750" indent="-285750">
              <a:buFont typeface="Arial" panose="020B0604020202020204" pitchFamily="34" charset="0"/>
              <a:buChar char="•"/>
            </a:pPr>
            <a:r>
              <a:rPr lang="en-US" sz="2400">
                <a:solidFill>
                  <a:srgbClr val="124170"/>
                </a:solidFill>
              </a:rPr>
              <a:t>The average Lexile Measures for your student’s grade at the school level, the district/county level, and the state level</a:t>
            </a:r>
          </a:p>
        </p:txBody>
      </p:sp>
      <p:cxnSp>
        <p:nvCxnSpPr>
          <p:cNvPr id="6" name="Straight Arrow Connector 5"/>
          <p:cNvCxnSpPr/>
          <p:nvPr/>
        </p:nvCxnSpPr>
        <p:spPr>
          <a:xfrm flipV="1">
            <a:off x="6954982" y="892885"/>
            <a:ext cx="2156745" cy="1702533"/>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YOUR STUDENT’S LEXILE MEASURE</a:t>
            </a:r>
          </a:p>
        </p:txBody>
      </p:sp>
    </p:spTree>
    <p:extLst>
      <p:ext uri="{BB962C8B-B14F-4D97-AF65-F5344CB8AC3E}">
        <p14:creationId xmlns:p14="http://schemas.microsoft.com/office/powerpoint/2010/main" val="392162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337" y="258184"/>
            <a:ext cx="6755802" cy="4324261"/>
          </a:xfrm>
          <a:prstGeom prst="rect">
            <a:avLst/>
          </a:prstGeom>
          <a:noFill/>
        </p:spPr>
        <p:txBody>
          <a:bodyPr wrap="square" lIns="91440" tIns="45720" rIns="91440" bIns="45720" rtlCol="0" anchor="t">
            <a:spAutoFit/>
          </a:bodyPr>
          <a:lstStyle/>
          <a:p>
            <a:r>
              <a:rPr lang="en-US" sz="3200">
                <a:solidFill>
                  <a:srgbClr val="124170"/>
                </a:solidFill>
              </a:rPr>
              <a:t>Page 2 of this report is all about your student’s Lexile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Reading Level</a:t>
            </a:r>
          </a:p>
          <a:p>
            <a:pPr marL="285750" indent="-285750">
              <a:buFont typeface="Arial" panose="020B0604020202020204" pitchFamily="34" charset="0"/>
              <a:buChar char="•"/>
            </a:pPr>
            <a:r>
              <a:rPr lang="en-US" sz="2400">
                <a:solidFill>
                  <a:schemeClr val="bg1">
                    <a:lumMod val="65000"/>
                  </a:schemeClr>
                </a:solidFill>
              </a:rPr>
              <a:t>The average Lexile Measures for your student’s grade at the school level, the district/county level, and the state level</a:t>
            </a:r>
          </a:p>
          <a:p>
            <a:pPr marL="285750" indent="-285750">
              <a:buFont typeface="Arial" panose="020B0604020202020204" pitchFamily="34" charset="0"/>
              <a:buChar char="•"/>
            </a:pPr>
            <a:r>
              <a:rPr lang="en-US" sz="2400">
                <a:solidFill>
                  <a:srgbClr val="124170"/>
                </a:solidFill>
              </a:rPr>
              <a:t>Your student’s Growth Planner for reading, illustrating: </a:t>
            </a:r>
          </a:p>
          <a:p>
            <a:pPr marL="742950" lvl="1" indent="-285750">
              <a:buFont typeface="Arial" panose="020B0604020202020204" pitchFamily="34" charset="0"/>
              <a:buChar char="•"/>
            </a:pPr>
            <a:r>
              <a:rPr lang="en-US" sz="2400">
                <a:solidFill>
                  <a:srgbClr val="124170"/>
                </a:solidFill>
              </a:rPr>
              <a:t>The pathway for Reading Readiness</a:t>
            </a:r>
          </a:p>
        </p:txBody>
      </p:sp>
      <p:pic>
        <p:nvPicPr>
          <p:cNvPr id="6" name="Picture 5">
            <a:extLst>
              <a:ext uri="{FF2B5EF4-FFF2-40B4-BE49-F238E27FC236}">
                <a16:creationId xmlns:a16="http://schemas.microsoft.com/office/drawing/2014/main" id="{CC84BC78-7AEF-43FA-B317-418935904995}"/>
              </a:ext>
            </a:extLst>
          </p:cNvPr>
          <p:cNvPicPr>
            <a:picLocks noChangeAspect="1"/>
          </p:cNvPicPr>
          <p:nvPr/>
        </p:nvPicPr>
        <p:blipFill>
          <a:blip r:embed="rId3"/>
          <a:stretch>
            <a:fillRect/>
          </a:stretch>
        </p:blipFill>
        <p:spPr>
          <a:xfrm>
            <a:off x="7712058" y="195485"/>
            <a:ext cx="4086225" cy="5486400"/>
          </a:xfrm>
          <a:prstGeom prst="rect">
            <a:avLst/>
          </a:prstGeom>
          <a:ln w="38100">
            <a:solidFill>
              <a:srgbClr val="084476"/>
            </a:solidFill>
          </a:ln>
        </p:spPr>
      </p:pic>
      <p:cxnSp>
        <p:nvCxnSpPr>
          <p:cNvPr id="8" name="Straight Arrow Connector 7"/>
          <p:cNvCxnSpPr/>
          <p:nvPr/>
        </p:nvCxnSpPr>
        <p:spPr>
          <a:xfrm flipV="1">
            <a:off x="5690796" y="3188568"/>
            <a:ext cx="2743199" cy="1170074"/>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dirty="0">
                <a:solidFill>
                  <a:srgbClr val="003F74"/>
                </a:solidFill>
                <a:effectLst>
                  <a:outerShdw blurRad="38100" dist="38100" dir="2700000" algn="tl">
                    <a:srgbClr val="000000">
                      <a:alpha val="43137"/>
                    </a:srgbClr>
                  </a:outerShdw>
                </a:effectLst>
              </a:rPr>
              <a:t>YOUR STUDENT’S LEXILE MEASURE</a:t>
            </a:r>
          </a:p>
        </p:txBody>
      </p:sp>
    </p:spTree>
    <p:extLst>
      <p:ext uri="{BB962C8B-B14F-4D97-AF65-F5344CB8AC3E}">
        <p14:creationId xmlns:p14="http://schemas.microsoft.com/office/powerpoint/2010/main" val="424445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69CCE1-4E1A-402B-A47E-DD39F9660063}"/>
              </a:ext>
            </a:extLst>
          </p:cNvPr>
          <p:cNvPicPr>
            <a:picLocks noChangeAspect="1"/>
          </p:cNvPicPr>
          <p:nvPr/>
        </p:nvPicPr>
        <p:blipFill>
          <a:blip r:embed="rId3"/>
          <a:stretch>
            <a:fillRect/>
          </a:stretch>
        </p:blipFill>
        <p:spPr>
          <a:xfrm>
            <a:off x="7712058" y="195485"/>
            <a:ext cx="4086225" cy="5486400"/>
          </a:xfrm>
          <a:prstGeom prst="rect">
            <a:avLst/>
          </a:prstGeom>
          <a:ln w="38100">
            <a:solidFill>
              <a:srgbClr val="084476"/>
            </a:solidFill>
          </a:ln>
        </p:spPr>
      </p:pic>
      <p:sp>
        <p:nvSpPr>
          <p:cNvPr id="2" name="TextBox 1"/>
          <p:cNvSpPr txBox="1"/>
          <p:nvPr/>
        </p:nvSpPr>
        <p:spPr>
          <a:xfrm>
            <a:off x="473337" y="258184"/>
            <a:ext cx="6755802" cy="4693593"/>
          </a:xfrm>
          <a:prstGeom prst="rect">
            <a:avLst/>
          </a:prstGeom>
          <a:noFill/>
        </p:spPr>
        <p:txBody>
          <a:bodyPr wrap="square" lIns="91440" tIns="45720" rIns="91440" bIns="45720" rtlCol="0" anchor="t">
            <a:spAutoFit/>
          </a:bodyPr>
          <a:lstStyle/>
          <a:p>
            <a:r>
              <a:rPr lang="en-US" sz="3200">
                <a:solidFill>
                  <a:srgbClr val="124170"/>
                </a:solidFill>
              </a:rPr>
              <a:t>Page 2 of this report is all about your student’s Lexile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Reading Level</a:t>
            </a:r>
          </a:p>
          <a:p>
            <a:pPr marL="285750" indent="-285750">
              <a:buFont typeface="Arial" panose="020B0604020202020204" pitchFamily="34" charset="0"/>
              <a:buChar char="•"/>
            </a:pPr>
            <a:r>
              <a:rPr lang="en-US" sz="2400">
                <a:solidFill>
                  <a:schemeClr val="bg1">
                    <a:lumMod val="65000"/>
                  </a:schemeClr>
                </a:solidFill>
              </a:rPr>
              <a:t>The average Lexile Measures for your student’s grade at the school level, the district/county level, and the state level</a:t>
            </a:r>
          </a:p>
          <a:p>
            <a:pPr marL="285750" indent="-285750">
              <a:buFont typeface="Arial" panose="020B0604020202020204" pitchFamily="34" charset="0"/>
              <a:buChar char="•"/>
            </a:pPr>
            <a:r>
              <a:rPr lang="en-US" sz="2400">
                <a:solidFill>
                  <a:srgbClr val="124170"/>
                </a:solidFill>
              </a:rPr>
              <a:t>Your student’s Growth Planner for reading, illustrating: </a:t>
            </a:r>
          </a:p>
          <a:p>
            <a:pPr marL="742950" lvl="1" indent="-285750">
              <a:buFont typeface="Arial" panose="020B0604020202020204" pitchFamily="34" charset="0"/>
              <a:buChar char="•"/>
            </a:pPr>
            <a:r>
              <a:rPr lang="en-US" sz="2400">
                <a:solidFill>
                  <a:schemeClr val="bg1">
                    <a:lumMod val="65000"/>
                  </a:schemeClr>
                </a:solidFill>
              </a:rPr>
              <a:t>The pathway for Reading Readiness</a:t>
            </a:r>
          </a:p>
          <a:p>
            <a:pPr marL="742950" lvl="1" indent="-285750">
              <a:buFont typeface="Arial" panose="020B0604020202020204" pitchFamily="34" charset="0"/>
              <a:buChar char="•"/>
            </a:pPr>
            <a:r>
              <a:rPr lang="en-US" sz="2400">
                <a:solidFill>
                  <a:srgbClr val="124170"/>
                </a:solidFill>
              </a:rPr>
              <a:t>Your student’s historical Lexile Measures</a:t>
            </a:r>
          </a:p>
        </p:txBody>
      </p:sp>
      <p:cxnSp>
        <p:nvCxnSpPr>
          <p:cNvPr id="10" name="Straight Arrow Connector 9"/>
          <p:cNvCxnSpPr>
            <a:cxnSpLocks/>
          </p:cNvCxnSpPr>
          <p:nvPr/>
        </p:nvCxnSpPr>
        <p:spPr>
          <a:xfrm flipV="1">
            <a:off x="6400800" y="3313356"/>
            <a:ext cx="2700169" cy="1301675"/>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YOUR STUDENT’S LEXILE MEASURE</a:t>
            </a:r>
          </a:p>
        </p:txBody>
      </p:sp>
    </p:spTree>
    <p:extLst>
      <p:ext uri="{BB962C8B-B14F-4D97-AF65-F5344CB8AC3E}">
        <p14:creationId xmlns:p14="http://schemas.microsoft.com/office/powerpoint/2010/main" val="392582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337" y="258184"/>
            <a:ext cx="6755802" cy="5062924"/>
          </a:xfrm>
          <a:prstGeom prst="rect">
            <a:avLst/>
          </a:prstGeom>
          <a:noFill/>
        </p:spPr>
        <p:txBody>
          <a:bodyPr wrap="square" lIns="91440" tIns="45720" rIns="91440" bIns="45720" rtlCol="0" anchor="t">
            <a:spAutoFit/>
          </a:bodyPr>
          <a:lstStyle/>
          <a:p>
            <a:r>
              <a:rPr lang="en-US" sz="3200">
                <a:solidFill>
                  <a:srgbClr val="124170"/>
                </a:solidFill>
              </a:rPr>
              <a:t>Page 2 of this report is all about your student’s Lexile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Reading Level</a:t>
            </a:r>
          </a:p>
          <a:p>
            <a:pPr marL="285750" indent="-285750">
              <a:buFont typeface="Arial" panose="020B0604020202020204" pitchFamily="34" charset="0"/>
              <a:buChar char="•"/>
            </a:pPr>
            <a:r>
              <a:rPr lang="en-US" sz="2400">
                <a:solidFill>
                  <a:schemeClr val="bg1">
                    <a:lumMod val="65000"/>
                  </a:schemeClr>
                </a:solidFill>
              </a:rPr>
              <a:t>The average Lexile Measures for your student’s grade at the school level, the district/county level, and the state level</a:t>
            </a:r>
          </a:p>
          <a:p>
            <a:pPr marL="285750" indent="-285750">
              <a:buFont typeface="Arial" panose="020B0604020202020204" pitchFamily="34" charset="0"/>
              <a:buChar char="•"/>
            </a:pPr>
            <a:r>
              <a:rPr lang="en-US" sz="2400">
                <a:solidFill>
                  <a:srgbClr val="124170"/>
                </a:solidFill>
              </a:rPr>
              <a:t>Your student’s Growth Planner for reading, illustrating: </a:t>
            </a:r>
          </a:p>
          <a:p>
            <a:pPr marL="742950" lvl="1" indent="-285750">
              <a:buFont typeface="Arial" panose="020B0604020202020204" pitchFamily="34" charset="0"/>
              <a:buChar char="•"/>
            </a:pPr>
            <a:r>
              <a:rPr lang="en-US" sz="2400">
                <a:solidFill>
                  <a:schemeClr val="bg1">
                    <a:lumMod val="65000"/>
                  </a:schemeClr>
                </a:solidFill>
              </a:rPr>
              <a:t>The pathway for Reading Readiness</a:t>
            </a:r>
          </a:p>
          <a:p>
            <a:pPr marL="742950" lvl="1" indent="-285750">
              <a:buFont typeface="Arial" panose="020B0604020202020204" pitchFamily="34" charset="0"/>
              <a:buChar char="•"/>
            </a:pPr>
            <a:r>
              <a:rPr lang="en-US" sz="2400">
                <a:solidFill>
                  <a:schemeClr val="bg1">
                    <a:lumMod val="65000"/>
                  </a:schemeClr>
                </a:solidFill>
              </a:rPr>
              <a:t>Your student’s Lexile Measures</a:t>
            </a:r>
          </a:p>
          <a:p>
            <a:pPr marL="742950" lvl="1" indent="-285750">
              <a:buFont typeface="Arial" panose="020B0604020202020204" pitchFamily="34" charset="0"/>
              <a:buChar char="•"/>
            </a:pPr>
            <a:r>
              <a:rPr lang="en-US" sz="2400">
                <a:solidFill>
                  <a:srgbClr val="124170"/>
                </a:solidFill>
              </a:rPr>
              <a:t>Your student’s estimated growth plan</a:t>
            </a:r>
          </a:p>
        </p:txBody>
      </p:sp>
      <p:pic>
        <p:nvPicPr>
          <p:cNvPr id="6" name="Picture 5">
            <a:extLst>
              <a:ext uri="{FF2B5EF4-FFF2-40B4-BE49-F238E27FC236}">
                <a16:creationId xmlns:a16="http://schemas.microsoft.com/office/drawing/2014/main" id="{E2D21998-034D-4708-BEBC-2258073CB276}"/>
              </a:ext>
            </a:extLst>
          </p:cNvPr>
          <p:cNvPicPr>
            <a:picLocks noChangeAspect="1"/>
          </p:cNvPicPr>
          <p:nvPr/>
        </p:nvPicPr>
        <p:blipFill>
          <a:blip r:embed="rId3"/>
          <a:stretch>
            <a:fillRect/>
          </a:stretch>
        </p:blipFill>
        <p:spPr>
          <a:xfrm>
            <a:off x="7712058" y="195485"/>
            <a:ext cx="4086225" cy="5486400"/>
          </a:xfrm>
          <a:prstGeom prst="rect">
            <a:avLst/>
          </a:prstGeom>
          <a:ln w="38100">
            <a:solidFill>
              <a:srgbClr val="084476"/>
            </a:solidFill>
          </a:ln>
        </p:spPr>
      </p:pic>
      <p:cxnSp>
        <p:nvCxnSpPr>
          <p:cNvPr id="12" name="Straight Arrow Connector 11"/>
          <p:cNvCxnSpPr>
            <a:cxnSpLocks/>
          </p:cNvCxnSpPr>
          <p:nvPr/>
        </p:nvCxnSpPr>
        <p:spPr>
          <a:xfrm flipV="1">
            <a:off x="6096000" y="2979868"/>
            <a:ext cx="3607398" cy="2072424"/>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YOUR STUDENT’S LEXILE MEASURE</a:t>
            </a:r>
          </a:p>
        </p:txBody>
      </p:sp>
    </p:spTree>
    <p:extLst>
      <p:ext uri="{BB962C8B-B14F-4D97-AF65-F5344CB8AC3E}">
        <p14:creationId xmlns:p14="http://schemas.microsoft.com/office/powerpoint/2010/main" val="387319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31553B-804D-4A69-86F5-99B0A4B4D73B}"/>
              </a:ext>
            </a:extLst>
          </p:cNvPr>
          <p:cNvPicPr>
            <a:picLocks noChangeAspect="1"/>
          </p:cNvPicPr>
          <p:nvPr/>
        </p:nvPicPr>
        <p:blipFill>
          <a:blip r:embed="rId3"/>
          <a:stretch>
            <a:fillRect/>
          </a:stretch>
        </p:blipFill>
        <p:spPr>
          <a:xfrm>
            <a:off x="7712058" y="195485"/>
            <a:ext cx="4086225" cy="5486400"/>
          </a:xfrm>
          <a:prstGeom prst="rect">
            <a:avLst/>
          </a:prstGeom>
          <a:ln w="38100">
            <a:solidFill>
              <a:srgbClr val="084476"/>
            </a:solidFill>
          </a:ln>
        </p:spPr>
      </p:pic>
      <p:sp>
        <p:nvSpPr>
          <p:cNvPr id="2" name="TextBox 1"/>
          <p:cNvSpPr txBox="1"/>
          <p:nvPr/>
        </p:nvSpPr>
        <p:spPr>
          <a:xfrm>
            <a:off x="473337" y="258184"/>
            <a:ext cx="6755802" cy="5432256"/>
          </a:xfrm>
          <a:prstGeom prst="rect">
            <a:avLst/>
          </a:prstGeom>
          <a:noFill/>
        </p:spPr>
        <p:txBody>
          <a:bodyPr wrap="square" lIns="91440" tIns="45720" rIns="91440" bIns="45720" rtlCol="0" anchor="t">
            <a:spAutoFit/>
          </a:bodyPr>
          <a:lstStyle/>
          <a:p>
            <a:r>
              <a:rPr lang="en-US" sz="3200">
                <a:solidFill>
                  <a:srgbClr val="124170"/>
                </a:solidFill>
              </a:rPr>
              <a:t>Page 2 of this report is all about your student’s Lexile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Reading Level</a:t>
            </a:r>
          </a:p>
          <a:p>
            <a:pPr marL="285750" indent="-285750">
              <a:buFont typeface="Arial" panose="020B0604020202020204" pitchFamily="34" charset="0"/>
              <a:buChar char="•"/>
            </a:pPr>
            <a:r>
              <a:rPr lang="en-US" sz="2400">
                <a:solidFill>
                  <a:schemeClr val="bg1">
                    <a:lumMod val="65000"/>
                  </a:schemeClr>
                </a:solidFill>
              </a:rPr>
              <a:t>The average Lexile Measures for your student’s grade at the school level, the district/county level, and the state level</a:t>
            </a:r>
          </a:p>
          <a:p>
            <a:pPr marL="285750" indent="-285750">
              <a:buFont typeface="Arial" panose="020B0604020202020204" pitchFamily="34" charset="0"/>
              <a:buChar char="•"/>
            </a:pPr>
            <a:r>
              <a:rPr lang="en-US" sz="2400">
                <a:solidFill>
                  <a:srgbClr val="124170"/>
                </a:solidFill>
              </a:rPr>
              <a:t>Your student’s Growth Planner for reading, illustrating: </a:t>
            </a:r>
          </a:p>
          <a:p>
            <a:pPr marL="742950" lvl="1" indent="-285750">
              <a:buFont typeface="Arial" panose="020B0604020202020204" pitchFamily="34" charset="0"/>
              <a:buChar char="•"/>
            </a:pPr>
            <a:r>
              <a:rPr lang="en-US" sz="2400">
                <a:solidFill>
                  <a:schemeClr val="bg1">
                    <a:lumMod val="65000"/>
                  </a:schemeClr>
                </a:solidFill>
              </a:rPr>
              <a:t>The pathway for Reading Readiness</a:t>
            </a:r>
          </a:p>
          <a:p>
            <a:pPr marL="742950" lvl="1" indent="-285750">
              <a:buFont typeface="Arial" panose="020B0604020202020204" pitchFamily="34" charset="0"/>
              <a:buChar char="•"/>
            </a:pPr>
            <a:r>
              <a:rPr lang="en-US" sz="2400">
                <a:solidFill>
                  <a:schemeClr val="bg1">
                    <a:lumMod val="65000"/>
                  </a:schemeClr>
                </a:solidFill>
              </a:rPr>
              <a:t>Your student’s Lexile Measures</a:t>
            </a:r>
          </a:p>
          <a:p>
            <a:pPr marL="742950" lvl="1" indent="-285750">
              <a:buFont typeface="Arial" panose="020B0604020202020204" pitchFamily="34" charset="0"/>
              <a:buChar char="•"/>
            </a:pPr>
            <a:r>
              <a:rPr lang="en-US" sz="2400">
                <a:solidFill>
                  <a:schemeClr val="bg1">
                    <a:lumMod val="65000"/>
                  </a:schemeClr>
                </a:solidFill>
              </a:rPr>
              <a:t>Your student’s estimated growth plan</a:t>
            </a:r>
          </a:p>
          <a:p>
            <a:pPr marL="742950" lvl="1" indent="-285750">
              <a:buFont typeface="Arial" panose="020B0604020202020204" pitchFamily="34" charset="0"/>
              <a:buChar char="•"/>
            </a:pPr>
            <a:r>
              <a:rPr lang="en-US" sz="2400">
                <a:solidFill>
                  <a:srgbClr val="124170"/>
                </a:solidFill>
              </a:rPr>
              <a:t>Your student’s recommended growth plan</a:t>
            </a:r>
          </a:p>
        </p:txBody>
      </p:sp>
      <p:cxnSp>
        <p:nvCxnSpPr>
          <p:cNvPr id="14" name="Straight Arrow Connector 13"/>
          <p:cNvCxnSpPr>
            <a:cxnSpLocks/>
          </p:cNvCxnSpPr>
          <p:nvPr/>
        </p:nvCxnSpPr>
        <p:spPr>
          <a:xfrm flipV="1">
            <a:off x="6594764" y="2840019"/>
            <a:ext cx="2990300" cy="2498599"/>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7885" y="6136702"/>
            <a:ext cx="6960064" cy="584775"/>
          </a:xfrm>
          <a:prstGeom prst="rect">
            <a:avLst/>
          </a:prstGeom>
          <a:solidFill>
            <a:srgbClr val="D2D3D5"/>
          </a:solidFill>
        </p:spPr>
        <p:txBody>
          <a:bodyPr wrap="square" rtlCol="0">
            <a:spAutoFit/>
          </a:bodyPr>
          <a:lstStyle/>
          <a:p>
            <a:pPr algn="r"/>
            <a:r>
              <a:rPr lang="en-US" sz="3200" b="1" dirty="0">
                <a:solidFill>
                  <a:srgbClr val="003F74"/>
                </a:solidFill>
                <a:effectLst>
                  <a:outerShdw blurRad="38100" dist="38100" dir="2700000" algn="tl">
                    <a:srgbClr val="000000">
                      <a:alpha val="43137"/>
                    </a:srgbClr>
                  </a:outerShdw>
                </a:effectLst>
              </a:rPr>
              <a:t>YOUR STUDENT’S LEXILE MEASURE</a:t>
            </a:r>
          </a:p>
        </p:txBody>
      </p:sp>
    </p:spTree>
    <p:extLst>
      <p:ext uri="{BB962C8B-B14F-4D97-AF65-F5344CB8AC3E}">
        <p14:creationId xmlns:p14="http://schemas.microsoft.com/office/powerpoint/2010/main" val="170022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3</a:t>
            </a:fld>
            <a:endParaRPr lang="en-US"/>
          </a:p>
        </p:txBody>
      </p:sp>
      <p:sp>
        <p:nvSpPr>
          <p:cNvPr id="3" name="TextBox 2"/>
          <p:cNvSpPr txBox="1"/>
          <p:nvPr/>
        </p:nvSpPr>
        <p:spPr>
          <a:xfrm>
            <a:off x="1032386" y="747251"/>
            <a:ext cx="7229487" cy="707886"/>
          </a:xfrm>
          <a:prstGeom prst="rect">
            <a:avLst/>
          </a:prstGeom>
          <a:noFill/>
        </p:spPr>
        <p:txBody>
          <a:bodyPr wrap="square" rtlCol="0">
            <a:spAutoFit/>
          </a:bodyPr>
          <a:lstStyle/>
          <a:p>
            <a:r>
              <a:rPr lang="en-US" sz="4000" b="1">
                <a:solidFill>
                  <a:srgbClr val="003F74"/>
                </a:solidFill>
              </a:rPr>
              <a:t>What are Lexile Measures?</a:t>
            </a:r>
          </a:p>
        </p:txBody>
      </p:sp>
      <p:sp>
        <p:nvSpPr>
          <p:cNvPr id="4" name="TextBox 3"/>
          <p:cNvSpPr txBox="1"/>
          <p:nvPr/>
        </p:nvSpPr>
        <p:spPr>
          <a:xfrm>
            <a:off x="9234413" y="6136702"/>
            <a:ext cx="272353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LEXILES</a:t>
            </a:r>
          </a:p>
        </p:txBody>
      </p:sp>
      <p:sp>
        <p:nvSpPr>
          <p:cNvPr id="5" name="TextBox 4"/>
          <p:cNvSpPr txBox="1"/>
          <p:nvPr/>
        </p:nvSpPr>
        <p:spPr>
          <a:xfrm>
            <a:off x="2022438" y="1891379"/>
            <a:ext cx="8199177" cy="2246769"/>
          </a:xfrm>
          <a:prstGeom prst="rect">
            <a:avLst/>
          </a:prstGeom>
          <a:noFill/>
        </p:spPr>
        <p:txBody>
          <a:bodyPr wrap="square" rtlCol="0">
            <a:spAutoFit/>
          </a:bodyPr>
          <a:lstStyle/>
          <a:p>
            <a:r>
              <a:rPr lang="en-US" sz="2800">
                <a:solidFill>
                  <a:srgbClr val="003F74"/>
                </a:solidFill>
              </a:rPr>
              <a:t>The Lexile Framework for Reading is a scientific approach that places both the reader and the text on the same developmental scale, making it easy to connect your student with books targeted to his or her reading ability.</a:t>
            </a:r>
          </a:p>
        </p:txBody>
      </p:sp>
    </p:spTree>
    <p:extLst>
      <p:ext uri="{BB962C8B-B14F-4D97-AF65-F5344CB8AC3E}">
        <p14:creationId xmlns:p14="http://schemas.microsoft.com/office/powerpoint/2010/main" val="410226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714027"/>
            <a:ext cx="11834447" cy="1137479"/>
          </a:xfrm>
        </p:spPr>
        <p:txBody>
          <a:bodyPr>
            <a:noAutofit/>
          </a:bodyPr>
          <a:lstStyle/>
          <a:p>
            <a:r>
              <a:rPr lang="en-US" sz="4800"/>
              <a:t/>
            </a:r>
            <a:br>
              <a:rPr lang="en-US" sz="4800"/>
            </a:br>
            <a:r>
              <a:rPr lang="en-US" sz="4400">
                <a:latin typeface="Libre Baskerville"/>
              </a:rPr>
              <a:t> </a:t>
            </a:r>
            <a:r>
              <a:rPr lang="en-US" sz="4400" b="1">
                <a:effectLst>
                  <a:outerShdw blurRad="38100" dist="38100" dir="2700000" algn="tl">
                    <a:srgbClr val="000000">
                      <a:alpha val="43137"/>
                    </a:srgbClr>
                  </a:outerShdw>
                </a:effectLst>
                <a:latin typeface="Libre Baskerville"/>
              </a:rPr>
              <a:t>West Virginia</a:t>
            </a:r>
            <a:br>
              <a:rPr lang="en-US" sz="4400" b="1">
                <a:effectLst>
                  <a:outerShdw blurRad="38100" dist="38100" dir="2700000" algn="tl">
                    <a:srgbClr val="000000">
                      <a:alpha val="43137"/>
                    </a:srgbClr>
                  </a:outerShdw>
                </a:effectLst>
                <a:latin typeface="Libre Baskerville"/>
              </a:rPr>
            </a:br>
            <a:r>
              <a:rPr lang="en-US" sz="4400" b="1">
                <a:effectLst>
                  <a:outerShdw blurRad="38100" dist="38100" dir="2700000" algn="tl">
                    <a:srgbClr val="000000">
                      <a:alpha val="43137"/>
                    </a:srgbClr>
                  </a:outerShdw>
                </a:effectLst>
                <a:latin typeface="Libre Baskerville"/>
              </a:rPr>
              <a:t>Lexile and Quantile Measures Report</a:t>
            </a:r>
          </a:p>
        </p:txBody>
      </p:sp>
      <p:sp>
        <p:nvSpPr>
          <p:cNvPr id="4" name="Date Placeholder 3"/>
          <p:cNvSpPr>
            <a:spLocks noGrp="1"/>
          </p:cNvSpPr>
          <p:nvPr>
            <p:ph type="dt" sz="half" idx="10"/>
          </p:nvPr>
        </p:nvSpPr>
        <p:spPr>
          <a:xfrm>
            <a:off x="3336037" y="5087162"/>
            <a:ext cx="5525783" cy="581852"/>
          </a:xfrm>
        </p:spPr>
        <p:txBody>
          <a:bodyPr/>
          <a:lstStyle/>
          <a:p>
            <a:r>
              <a:rPr lang="en-US" sz="4400" i="0">
                <a:latin typeface="Vollkorn"/>
              </a:rPr>
              <a:t>Page 3 - Quantiles</a:t>
            </a:r>
            <a:endParaRPr lang="en-US" sz="4400">
              <a:latin typeface="Vollkorn"/>
            </a:endParaRPr>
          </a:p>
        </p:txBody>
      </p:sp>
    </p:spTree>
    <p:extLst>
      <p:ext uri="{BB962C8B-B14F-4D97-AF65-F5344CB8AC3E}">
        <p14:creationId xmlns:p14="http://schemas.microsoft.com/office/powerpoint/2010/main" val="71099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3337" y="258184"/>
            <a:ext cx="6755802" cy="1738938"/>
          </a:xfrm>
          <a:prstGeom prst="rect">
            <a:avLst/>
          </a:prstGeom>
          <a:noFill/>
        </p:spPr>
        <p:txBody>
          <a:bodyPr wrap="square" lIns="91440" tIns="45720" rIns="91440" bIns="45720" rtlCol="0" anchor="t">
            <a:spAutoFit/>
          </a:bodyPr>
          <a:lstStyle/>
          <a:p>
            <a:r>
              <a:rPr lang="en-US" sz="3200">
                <a:solidFill>
                  <a:srgbClr val="124170"/>
                </a:solidFill>
              </a:rPr>
              <a:t>Page 3 of this report is all about your student’s Quantile Measure.</a:t>
            </a:r>
          </a:p>
          <a:p>
            <a:pPr>
              <a:spcBef>
                <a:spcPts val="1800"/>
              </a:spcBef>
            </a:pPr>
            <a:r>
              <a:rPr lang="en-US" sz="2800">
                <a:solidFill>
                  <a:srgbClr val="124170"/>
                </a:solidFill>
              </a:rPr>
              <a:t>You will find:</a:t>
            </a:r>
          </a:p>
        </p:txBody>
      </p:sp>
      <p:sp>
        <p:nvSpPr>
          <p:cNvPr id="6" name="Title 5"/>
          <p:cNvSpPr txBox="1">
            <a:spLocks noGrp="1"/>
          </p:cNvSpPr>
          <p:nvPr>
            <p:ph type="title"/>
          </p:nvPr>
        </p:nvSpPr>
        <p:spPr>
          <a:xfrm>
            <a:off x="4662095" y="6169978"/>
            <a:ext cx="7512424" cy="535531"/>
          </a:xfrm>
          <a:prstGeom prst="rect">
            <a:avLst/>
          </a:prstGeom>
          <a:solidFill>
            <a:srgbClr val="D2D3D5"/>
          </a:solidFill>
        </p:spPr>
        <p:txBody>
          <a:bodyPr wrap="square" rtlCol="0">
            <a:spAutoFit/>
          </a:bodyPr>
          <a:lstStyle/>
          <a:p>
            <a:pPr algn="r"/>
            <a:r>
              <a:rPr lang="en-US" sz="3200" b="1" dirty="0">
                <a:solidFill>
                  <a:srgbClr val="003F74"/>
                </a:solidFill>
                <a:effectLst>
                  <a:outerShdw blurRad="38100" dist="38100" dir="2700000" algn="tl">
                    <a:srgbClr val="000000">
                      <a:alpha val="43137"/>
                    </a:srgbClr>
                  </a:outerShdw>
                </a:effectLst>
                <a:latin typeface="Calibri  "/>
              </a:rPr>
              <a:t>YOUR STUDENT’S QUANTILE MEASURE</a:t>
            </a:r>
          </a:p>
        </p:txBody>
      </p:sp>
      <p:pic>
        <p:nvPicPr>
          <p:cNvPr id="8" name="Picture 7">
            <a:extLst>
              <a:ext uri="{FF2B5EF4-FFF2-40B4-BE49-F238E27FC236}">
                <a16:creationId xmlns:a16="http://schemas.microsoft.com/office/drawing/2014/main" id="{90EEFE54-FB55-4D89-A401-E52E3A370B95}"/>
              </a:ext>
            </a:extLst>
          </p:cNvPr>
          <p:cNvPicPr>
            <a:picLocks noChangeAspect="1"/>
          </p:cNvPicPr>
          <p:nvPr/>
        </p:nvPicPr>
        <p:blipFill>
          <a:blip r:embed="rId3"/>
          <a:stretch>
            <a:fillRect/>
          </a:stretch>
        </p:blipFill>
        <p:spPr>
          <a:xfrm>
            <a:off x="7766540" y="258184"/>
            <a:ext cx="4076700" cy="5495925"/>
          </a:xfrm>
          <a:prstGeom prst="rect">
            <a:avLst/>
          </a:prstGeom>
          <a:ln w="38100">
            <a:solidFill>
              <a:srgbClr val="084476"/>
            </a:solidFill>
          </a:ln>
        </p:spPr>
      </p:pic>
    </p:spTree>
    <p:extLst>
      <p:ext uri="{BB962C8B-B14F-4D97-AF65-F5344CB8AC3E}">
        <p14:creationId xmlns:p14="http://schemas.microsoft.com/office/powerpoint/2010/main" val="59556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3337" y="258184"/>
            <a:ext cx="6755802" cy="2108269"/>
          </a:xfrm>
          <a:prstGeom prst="rect">
            <a:avLst/>
          </a:prstGeom>
          <a:noFill/>
        </p:spPr>
        <p:txBody>
          <a:bodyPr wrap="square" lIns="91440" tIns="45720" rIns="91440" bIns="45720" rtlCol="0" anchor="t">
            <a:spAutoFit/>
          </a:bodyPr>
          <a:lstStyle/>
          <a:p>
            <a:r>
              <a:rPr lang="en-US" sz="3200">
                <a:solidFill>
                  <a:srgbClr val="124170"/>
                </a:solidFill>
              </a:rPr>
              <a:t>Page 3 of this report is all about your student’s Quantile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rgbClr val="124170"/>
                </a:solidFill>
              </a:rPr>
              <a:t>Your student’s Math Level (Quantile Measure)</a:t>
            </a:r>
          </a:p>
        </p:txBody>
      </p:sp>
      <p:cxnSp>
        <p:nvCxnSpPr>
          <p:cNvPr id="6" name="Straight Arrow Connector 5"/>
          <p:cNvCxnSpPr>
            <a:cxnSpLocks/>
          </p:cNvCxnSpPr>
          <p:nvPr/>
        </p:nvCxnSpPr>
        <p:spPr>
          <a:xfrm flipV="1">
            <a:off x="6604000" y="1021976"/>
            <a:ext cx="1066202" cy="1019261"/>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9D367FD-7E78-4597-BEA3-2BBA54F95D9A}"/>
              </a:ext>
            </a:extLst>
          </p:cNvPr>
          <p:cNvPicPr>
            <a:picLocks noChangeAspect="1"/>
          </p:cNvPicPr>
          <p:nvPr/>
        </p:nvPicPr>
        <p:blipFill>
          <a:blip r:embed="rId2"/>
          <a:stretch>
            <a:fillRect/>
          </a:stretch>
        </p:blipFill>
        <p:spPr>
          <a:xfrm>
            <a:off x="7766540" y="258184"/>
            <a:ext cx="4076700" cy="5495925"/>
          </a:xfrm>
          <a:prstGeom prst="rect">
            <a:avLst/>
          </a:prstGeom>
          <a:ln w="38100">
            <a:solidFill>
              <a:srgbClr val="084476"/>
            </a:solidFill>
          </a:ln>
        </p:spPr>
      </p:pic>
      <p:sp>
        <p:nvSpPr>
          <p:cNvPr id="13" name="Title 5">
            <a:extLst>
              <a:ext uri="{FF2B5EF4-FFF2-40B4-BE49-F238E27FC236}">
                <a16:creationId xmlns:a16="http://schemas.microsoft.com/office/drawing/2014/main" id="{840D9792-70BE-4D8F-B513-C0806D3EB2FF}"/>
              </a:ext>
            </a:extLst>
          </p:cNvPr>
          <p:cNvSpPr txBox="1">
            <a:spLocks/>
          </p:cNvSpPr>
          <p:nvPr/>
        </p:nvSpPr>
        <p:spPr>
          <a:xfrm>
            <a:off x="4662095" y="6169978"/>
            <a:ext cx="751242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YOUR STUDENT’S QUANTILE MEASURE</a:t>
            </a:r>
          </a:p>
        </p:txBody>
      </p:sp>
    </p:spTree>
    <p:extLst>
      <p:ext uri="{BB962C8B-B14F-4D97-AF65-F5344CB8AC3E}">
        <p14:creationId xmlns:p14="http://schemas.microsoft.com/office/powerpoint/2010/main" val="59228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3337" y="258184"/>
            <a:ext cx="6755802" cy="3216265"/>
          </a:xfrm>
          <a:prstGeom prst="rect">
            <a:avLst/>
          </a:prstGeom>
          <a:noFill/>
        </p:spPr>
        <p:txBody>
          <a:bodyPr wrap="square" lIns="91440" tIns="45720" rIns="91440" bIns="45720" rtlCol="0" anchor="t">
            <a:spAutoFit/>
          </a:bodyPr>
          <a:lstStyle/>
          <a:p>
            <a:r>
              <a:rPr lang="en-US" sz="3200">
                <a:solidFill>
                  <a:srgbClr val="124170"/>
                </a:solidFill>
              </a:rPr>
              <a:t>Page 3 of this report is all about your student’s Quantile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Math Level</a:t>
            </a:r>
          </a:p>
          <a:p>
            <a:pPr marL="285750" indent="-285750">
              <a:buFont typeface="Arial" panose="020B0604020202020204" pitchFamily="34" charset="0"/>
              <a:buChar char="•"/>
            </a:pPr>
            <a:r>
              <a:rPr lang="en-US" sz="2400">
                <a:solidFill>
                  <a:srgbClr val="124170"/>
                </a:solidFill>
              </a:rPr>
              <a:t>The average Quantile Measures for your student’s grade at the school level, the district/county level, and the state level</a:t>
            </a:r>
          </a:p>
        </p:txBody>
      </p:sp>
      <p:pic>
        <p:nvPicPr>
          <p:cNvPr id="8" name="Picture 7">
            <a:extLst>
              <a:ext uri="{FF2B5EF4-FFF2-40B4-BE49-F238E27FC236}">
                <a16:creationId xmlns:a16="http://schemas.microsoft.com/office/drawing/2014/main" id="{4CC97DE7-7269-4D28-94E5-2E4569AB8FCC}"/>
              </a:ext>
            </a:extLst>
          </p:cNvPr>
          <p:cNvPicPr>
            <a:picLocks noChangeAspect="1"/>
          </p:cNvPicPr>
          <p:nvPr/>
        </p:nvPicPr>
        <p:blipFill>
          <a:blip r:embed="rId2"/>
          <a:stretch>
            <a:fillRect/>
          </a:stretch>
        </p:blipFill>
        <p:spPr>
          <a:xfrm>
            <a:off x="7766540" y="258184"/>
            <a:ext cx="4076700" cy="5495925"/>
          </a:xfrm>
          <a:prstGeom prst="rect">
            <a:avLst/>
          </a:prstGeom>
          <a:ln w="38100">
            <a:solidFill>
              <a:srgbClr val="084476"/>
            </a:solidFill>
          </a:ln>
        </p:spPr>
      </p:pic>
      <p:cxnSp>
        <p:nvCxnSpPr>
          <p:cNvPr id="6" name="Straight Arrow Connector 5"/>
          <p:cNvCxnSpPr>
            <a:cxnSpLocks/>
          </p:cNvCxnSpPr>
          <p:nvPr/>
        </p:nvCxnSpPr>
        <p:spPr>
          <a:xfrm flipV="1">
            <a:off x="7229139" y="957431"/>
            <a:ext cx="1914861" cy="1684170"/>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a16="http://schemas.microsoft.com/office/drawing/2014/main" id="{AC6D828D-A935-4F4C-9F88-4B67230BB896}"/>
              </a:ext>
            </a:extLst>
          </p:cNvPr>
          <p:cNvSpPr txBox="1">
            <a:spLocks noGrp="1"/>
          </p:cNvSpPr>
          <p:nvPr>
            <p:ph type="title"/>
          </p:nvPr>
        </p:nvSpPr>
        <p:spPr>
          <a:xfrm>
            <a:off x="4662095" y="6169978"/>
            <a:ext cx="7512424" cy="535531"/>
          </a:xfrm>
          <a:prstGeom prst="rect">
            <a:avLst/>
          </a:prstGeom>
          <a:solidFill>
            <a:srgbClr val="D2D3D5"/>
          </a:solidFill>
        </p:spPr>
        <p:txBody>
          <a:bodyPr wrap="square" rtlCol="0">
            <a:spAutoFit/>
          </a:bodyPr>
          <a:lstStyle/>
          <a:p>
            <a:pPr algn="r"/>
            <a:r>
              <a:rPr lang="en-US" sz="3200" b="1" dirty="0">
                <a:solidFill>
                  <a:srgbClr val="003F74"/>
                </a:solidFill>
                <a:effectLst>
                  <a:outerShdw blurRad="38100" dist="38100" dir="2700000" algn="tl">
                    <a:srgbClr val="000000">
                      <a:alpha val="43137"/>
                    </a:srgbClr>
                  </a:outerShdw>
                </a:effectLst>
                <a:latin typeface="Calibri  "/>
              </a:rPr>
              <a:t>YOUR STUDENT’S QUANTILE MEASURE</a:t>
            </a:r>
          </a:p>
        </p:txBody>
      </p:sp>
    </p:spTree>
    <p:extLst>
      <p:ext uri="{BB962C8B-B14F-4D97-AF65-F5344CB8AC3E}">
        <p14:creationId xmlns:p14="http://schemas.microsoft.com/office/powerpoint/2010/main" val="40637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3337" y="258184"/>
            <a:ext cx="6755802" cy="4324261"/>
          </a:xfrm>
          <a:prstGeom prst="rect">
            <a:avLst/>
          </a:prstGeom>
          <a:noFill/>
        </p:spPr>
        <p:txBody>
          <a:bodyPr wrap="square" lIns="91440" tIns="45720" rIns="91440" bIns="45720" rtlCol="0" anchor="t">
            <a:spAutoFit/>
          </a:bodyPr>
          <a:lstStyle/>
          <a:p>
            <a:r>
              <a:rPr lang="en-US" sz="3200">
                <a:solidFill>
                  <a:srgbClr val="124170"/>
                </a:solidFill>
              </a:rPr>
              <a:t>Page 3 of this report is all about your student’s Quantile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Math Level</a:t>
            </a:r>
          </a:p>
          <a:p>
            <a:pPr marL="285750" indent="-285750">
              <a:buFont typeface="Arial" panose="020B0604020202020204" pitchFamily="34" charset="0"/>
              <a:buChar char="•"/>
            </a:pPr>
            <a:r>
              <a:rPr lang="en-US" sz="2400">
                <a:solidFill>
                  <a:schemeClr val="bg1">
                    <a:lumMod val="65000"/>
                  </a:schemeClr>
                </a:solidFill>
              </a:rPr>
              <a:t>The average Quantile Measures for your student’s grade at the school level, the district/county level, and the state level</a:t>
            </a:r>
          </a:p>
          <a:p>
            <a:pPr marL="285750" indent="-285750">
              <a:buFont typeface="Arial" panose="020B0604020202020204" pitchFamily="34" charset="0"/>
              <a:buChar char="•"/>
            </a:pPr>
            <a:r>
              <a:rPr lang="en-US" sz="2400">
                <a:solidFill>
                  <a:srgbClr val="124170"/>
                </a:solidFill>
              </a:rPr>
              <a:t>Your student’s Growth Planner for math, illustrating: </a:t>
            </a:r>
          </a:p>
          <a:p>
            <a:pPr marL="742950" lvl="1" indent="-285750">
              <a:buFont typeface="Arial" panose="020B0604020202020204" pitchFamily="34" charset="0"/>
              <a:buChar char="•"/>
            </a:pPr>
            <a:r>
              <a:rPr lang="en-US" sz="2400">
                <a:solidFill>
                  <a:srgbClr val="124170"/>
                </a:solidFill>
              </a:rPr>
              <a:t>The pathway for Mathematical Readiness</a:t>
            </a:r>
          </a:p>
        </p:txBody>
      </p:sp>
      <p:pic>
        <p:nvPicPr>
          <p:cNvPr id="8" name="Picture 7">
            <a:extLst>
              <a:ext uri="{FF2B5EF4-FFF2-40B4-BE49-F238E27FC236}">
                <a16:creationId xmlns:a16="http://schemas.microsoft.com/office/drawing/2014/main" id="{F0BCCF22-4CDF-4433-A22A-2C86B98B7E97}"/>
              </a:ext>
            </a:extLst>
          </p:cNvPr>
          <p:cNvPicPr>
            <a:picLocks noChangeAspect="1"/>
          </p:cNvPicPr>
          <p:nvPr/>
        </p:nvPicPr>
        <p:blipFill>
          <a:blip r:embed="rId2"/>
          <a:stretch>
            <a:fillRect/>
          </a:stretch>
        </p:blipFill>
        <p:spPr>
          <a:xfrm>
            <a:off x="7766540" y="258184"/>
            <a:ext cx="4076700" cy="5495925"/>
          </a:xfrm>
          <a:prstGeom prst="rect">
            <a:avLst/>
          </a:prstGeom>
          <a:ln w="38100">
            <a:solidFill>
              <a:srgbClr val="084476"/>
            </a:solidFill>
          </a:ln>
        </p:spPr>
      </p:pic>
      <p:cxnSp>
        <p:nvCxnSpPr>
          <p:cNvPr id="6" name="Straight Arrow Connector 5"/>
          <p:cNvCxnSpPr/>
          <p:nvPr/>
        </p:nvCxnSpPr>
        <p:spPr>
          <a:xfrm flipV="1">
            <a:off x="6474691" y="3517751"/>
            <a:ext cx="2120669" cy="804867"/>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F66B5F04-AD10-409D-95D3-1EB33E8B03B2}"/>
              </a:ext>
            </a:extLst>
          </p:cNvPr>
          <p:cNvSpPr txBox="1">
            <a:spLocks noGrp="1"/>
          </p:cNvSpPr>
          <p:nvPr>
            <p:ph type="title"/>
          </p:nvPr>
        </p:nvSpPr>
        <p:spPr>
          <a:xfrm>
            <a:off x="4662095" y="6169978"/>
            <a:ext cx="7512424" cy="535531"/>
          </a:xfrm>
          <a:prstGeom prst="rect">
            <a:avLst/>
          </a:prstGeom>
          <a:solidFill>
            <a:srgbClr val="D2D3D5"/>
          </a:solidFill>
        </p:spPr>
        <p:txBody>
          <a:bodyPr wrap="square" rtlCol="0">
            <a:spAutoFit/>
          </a:bodyPr>
          <a:lstStyle/>
          <a:p>
            <a:pPr algn="r"/>
            <a:r>
              <a:rPr lang="en-US" sz="3200" b="1" dirty="0">
                <a:solidFill>
                  <a:srgbClr val="003F74"/>
                </a:solidFill>
                <a:effectLst>
                  <a:outerShdw blurRad="38100" dist="38100" dir="2700000" algn="tl">
                    <a:srgbClr val="000000">
                      <a:alpha val="43137"/>
                    </a:srgbClr>
                  </a:outerShdw>
                </a:effectLst>
                <a:latin typeface="Calibri  "/>
              </a:rPr>
              <a:t>YOUR STUDENT’S QUANTILE MEASURE</a:t>
            </a:r>
          </a:p>
        </p:txBody>
      </p:sp>
    </p:spTree>
    <p:extLst>
      <p:ext uri="{BB962C8B-B14F-4D97-AF65-F5344CB8AC3E}">
        <p14:creationId xmlns:p14="http://schemas.microsoft.com/office/powerpoint/2010/main" val="322550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74" y="6103088"/>
            <a:ext cx="6202326" cy="754912"/>
          </a:xfrm>
        </p:spPr>
        <p:txBody>
          <a:bodyPr>
            <a:normAutofit/>
          </a:bodyPr>
          <a:lstStyle/>
          <a:p>
            <a:pPr algn="r"/>
            <a:endParaRPr lang="en-US">
              <a:latin typeface="Vollkorn Regular" panose="02000503070000020003" pitchFamily="2" charset="0"/>
            </a:endParaRPr>
          </a:p>
        </p:txBody>
      </p:sp>
      <p:sp>
        <p:nvSpPr>
          <p:cNvPr id="5" name="TextBox 4"/>
          <p:cNvSpPr txBox="1"/>
          <p:nvPr/>
        </p:nvSpPr>
        <p:spPr>
          <a:xfrm>
            <a:off x="473337" y="258184"/>
            <a:ext cx="6755802" cy="4693593"/>
          </a:xfrm>
          <a:prstGeom prst="rect">
            <a:avLst/>
          </a:prstGeom>
          <a:noFill/>
        </p:spPr>
        <p:txBody>
          <a:bodyPr wrap="square" lIns="91440" tIns="45720" rIns="91440" bIns="45720" rtlCol="0" anchor="t">
            <a:spAutoFit/>
          </a:bodyPr>
          <a:lstStyle/>
          <a:p>
            <a:r>
              <a:rPr lang="en-US" sz="3200">
                <a:solidFill>
                  <a:srgbClr val="124170"/>
                </a:solidFill>
              </a:rPr>
              <a:t>Page 3 of this report is all about your student’s Quantile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Math Level</a:t>
            </a:r>
          </a:p>
          <a:p>
            <a:pPr marL="285750" indent="-285750">
              <a:buFont typeface="Arial" panose="020B0604020202020204" pitchFamily="34" charset="0"/>
              <a:buChar char="•"/>
            </a:pPr>
            <a:r>
              <a:rPr lang="en-US" sz="2400">
                <a:solidFill>
                  <a:schemeClr val="bg1">
                    <a:lumMod val="65000"/>
                  </a:schemeClr>
                </a:solidFill>
              </a:rPr>
              <a:t>The average Quantile Measures for your student’s grade at the school level, the district/county level, and the state level</a:t>
            </a:r>
          </a:p>
          <a:p>
            <a:pPr marL="285750" indent="-285750">
              <a:buFont typeface="Arial" panose="020B0604020202020204" pitchFamily="34" charset="0"/>
              <a:buChar char="•"/>
            </a:pPr>
            <a:r>
              <a:rPr lang="en-US" sz="2400">
                <a:solidFill>
                  <a:srgbClr val="124170"/>
                </a:solidFill>
              </a:rPr>
              <a:t>Your student’s Growth Planner for math, illustrating: </a:t>
            </a:r>
          </a:p>
          <a:p>
            <a:pPr marL="742950" lvl="1" indent="-285750">
              <a:buFont typeface="Arial" panose="020B0604020202020204" pitchFamily="34" charset="0"/>
              <a:buChar char="•"/>
            </a:pPr>
            <a:r>
              <a:rPr lang="en-US" sz="2400">
                <a:solidFill>
                  <a:schemeClr val="bg1">
                    <a:lumMod val="65000"/>
                  </a:schemeClr>
                </a:solidFill>
              </a:rPr>
              <a:t>The pathway for Mathematical Readiness</a:t>
            </a:r>
          </a:p>
          <a:p>
            <a:pPr marL="742950" lvl="1" indent="-285750">
              <a:buFont typeface="Arial" panose="020B0604020202020204" pitchFamily="34" charset="0"/>
              <a:buChar char="•"/>
            </a:pPr>
            <a:r>
              <a:rPr lang="en-US" sz="2400">
                <a:solidFill>
                  <a:srgbClr val="124170"/>
                </a:solidFill>
              </a:rPr>
              <a:t>Your student’s historical Quantile Measures</a:t>
            </a:r>
          </a:p>
        </p:txBody>
      </p:sp>
      <p:pic>
        <p:nvPicPr>
          <p:cNvPr id="9" name="Picture 8">
            <a:extLst>
              <a:ext uri="{FF2B5EF4-FFF2-40B4-BE49-F238E27FC236}">
                <a16:creationId xmlns:a16="http://schemas.microsoft.com/office/drawing/2014/main" id="{EC973C25-B38B-4C91-BFA7-1863466B30DB}"/>
              </a:ext>
            </a:extLst>
          </p:cNvPr>
          <p:cNvPicPr>
            <a:picLocks noChangeAspect="1"/>
          </p:cNvPicPr>
          <p:nvPr/>
        </p:nvPicPr>
        <p:blipFill>
          <a:blip r:embed="rId2"/>
          <a:stretch>
            <a:fillRect/>
          </a:stretch>
        </p:blipFill>
        <p:spPr>
          <a:xfrm>
            <a:off x="7766540" y="258184"/>
            <a:ext cx="4076700" cy="5495925"/>
          </a:xfrm>
          <a:prstGeom prst="rect">
            <a:avLst/>
          </a:prstGeom>
          <a:ln w="38100">
            <a:solidFill>
              <a:srgbClr val="084476"/>
            </a:solidFill>
          </a:ln>
        </p:spPr>
      </p:pic>
      <p:cxnSp>
        <p:nvCxnSpPr>
          <p:cNvPr id="6" name="Straight Arrow Connector 5"/>
          <p:cNvCxnSpPr>
            <a:cxnSpLocks/>
          </p:cNvCxnSpPr>
          <p:nvPr/>
        </p:nvCxnSpPr>
        <p:spPr>
          <a:xfrm flipV="1">
            <a:off x="6712772" y="3108961"/>
            <a:ext cx="2377440" cy="1452281"/>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2" name="Title 5">
            <a:extLst>
              <a:ext uri="{FF2B5EF4-FFF2-40B4-BE49-F238E27FC236}">
                <a16:creationId xmlns:a16="http://schemas.microsoft.com/office/drawing/2014/main" id="{790CFCCA-2FB5-4BF7-B74B-501F1DC5CFD2}"/>
              </a:ext>
            </a:extLst>
          </p:cNvPr>
          <p:cNvSpPr txBox="1">
            <a:spLocks/>
          </p:cNvSpPr>
          <p:nvPr/>
        </p:nvSpPr>
        <p:spPr>
          <a:xfrm>
            <a:off x="4662095" y="6169978"/>
            <a:ext cx="751242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YOUR STUDENT’S QUANTILE MEASURE</a:t>
            </a:r>
          </a:p>
        </p:txBody>
      </p:sp>
    </p:spTree>
    <p:extLst>
      <p:ext uri="{BB962C8B-B14F-4D97-AF65-F5344CB8AC3E}">
        <p14:creationId xmlns:p14="http://schemas.microsoft.com/office/powerpoint/2010/main" val="55077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2053D8-B606-46BA-B011-1616D7B83C0F}"/>
              </a:ext>
            </a:extLst>
          </p:cNvPr>
          <p:cNvPicPr>
            <a:picLocks noChangeAspect="1"/>
          </p:cNvPicPr>
          <p:nvPr/>
        </p:nvPicPr>
        <p:blipFill>
          <a:blip r:embed="rId2"/>
          <a:stretch>
            <a:fillRect/>
          </a:stretch>
        </p:blipFill>
        <p:spPr>
          <a:xfrm>
            <a:off x="7766540" y="258184"/>
            <a:ext cx="4076700" cy="5495925"/>
          </a:xfrm>
          <a:prstGeom prst="rect">
            <a:avLst/>
          </a:prstGeom>
          <a:ln w="38100">
            <a:solidFill>
              <a:srgbClr val="084476"/>
            </a:solidFill>
          </a:ln>
        </p:spPr>
      </p:pic>
      <p:sp>
        <p:nvSpPr>
          <p:cNvPr id="2" name="Title 1"/>
          <p:cNvSpPr>
            <a:spLocks noGrp="1"/>
          </p:cNvSpPr>
          <p:nvPr>
            <p:ph type="title"/>
          </p:nvPr>
        </p:nvSpPr>
        <p:spPr>
          <a:xfrm>
            <a:off x="5989674" y="6103088"/>
            <a:ext cx="6202326" cy="754912"/>
          </a:xfrm>
        </p:spPr>
        <p:txBody>
          <a:bodyPr>
            <a:normAutofit/>
          </a:bodyPr>
          <a:lstStyle/>
          <a:p>
            <a:pPr algn="r"/>
            <a:endParaRPr lang="en-US">
              <a:latin typeface="Vollkorn Regular" panose="02000503070000020003" pitchFamily="2" charset="0"/>
            </a:endParaRPr>
          </a:p>
        </p:txBody>
      </p:sp>
      <p:sp>
        <p:nvSpPr>
          <p:cNvPr id="5" name="TextBox 4"/>
          <p:cNvSpPr txBox="1"/>
          <p:nvPr/>
        </p:nvSpPr>
        <p:spPr>
          <a:xfrm>
            <a:off x="473337" y="258184"/>
            <a:ext cx="6755802" cy="5062924"/>
          </a:xfrm>
          <a:prstGeom prst="rect">
            <a:avLst/>
          </a:prstGeom>
          <a:noFill/>
        </p:spPr>
        <p:txBody>
          <a:bodyPr wrap="square" lIns="91440" tIns="45720" rIns="91440" bIns="45720" rtlCol="0" anchor="t">
            <a:spAutoFit/>
          </a:bodyPr>
          <a:lstStyle/>
          <a:p>
            <a:r>
              <a:rPr lang="en-US" sz="3200">
                <a:solidFill>
                  <a:srgbClr val="124170"/>
                </a:solidFill>
              </a:rPr>
              <a:t>Page 3 of this report is all about your student’s Quantile Measure.</a:t>
            </a:r>
          </a:p>
          <a:p>
            <a:pPr>
              <a:spcBef>
                <a:spcPts val="1800"/>
              </a:spcBef>
            </a:pPr>
            <a:r>
              <a:rPr lang="en-US" sz="2800">
                <a:solidFill>
                  <a:srgbClr val="124170"/>
                </a:solidFill>
              </a:rPr>
              <a:t>You will find:</a:t>
            </a:r>
          </a:p>
          <a:p>
            <a:pPr marL="285750" indent="-285750">
              <a:buFont typeface="Arial" panose="020B0604020202020204" pitchFamily="34" charset="0"/>
              <a:buChar char="•"/>
            </a:pPr>
            <a:r>
              <a:rPr lang="en-US" sz="2400">
                <a:solidFill>
                  <a:schemeClr val="bg1">
                    <a:lumMod val="65000"/>
                  </a:schemeClr>
                </a:solidFill>
              </a:rPr>
              <a:t>Your student’s Math Level</a:t>
            </a:r>
          </a:p>
          <a:p>
            <a:pPr marL="285750" indent="-285750">
              <a:buFont typeface="Arial" panose="020B0604020202020204" pitchFamily="34" charset="0"/>
              <a:buChar char="•"/>
            </a:pPr>
            <a:r>
              <a:rPr lang="en-US" sz="2400">
                <a:solidFill>
                  <a:schemeClr val="bg1">
                    <a:lumMod val="65000"/>
                  </a:schemeClr>
                </a:solidFill>
              </a:rPr>
              <a:t>The average Quantile Measures for your student’s grade at the school level, the district/county level, and the state level</a:t>
            </a:r>
          </a:p>
          <a:p>
            <a:pPr marL="285750" indent="-285750">
              <a:buFont typeface="Arial" panose="020B0604020202020204" pitchFamily="34" charset="0"/>
              <a:buChar char="•"/>
            </a:pPr>
            <a:r>
              <a:rPr lang="en-US" sz="2400">
                <a:solidFill>
                  <a:srgbClr val="124170"/>
                </a:solidFill>
              </a:rPr>
              <a:t>Your student’s Growth Planner for math, illustrating: </a:t>
            </a:r>
          </a:p>
          <a:p>
            <a:pPr marL="742950" lvl="1" indent="-285750">
              <a:buFont typeface="Arial" panose="020B0604020202020204" pitchFamily="34" charset="0"/>
              <a:buChar char="•"/>
            </a:pPr>
            <a:r>
              <a:rPr lang="en-US" sz="2400">
                <a:solidFill>
                  <a:schemeClr val="bg1">
                    <a:lumMod val="65000"/>
                  </a:schemeClr>
                </a:solidFill>
              </a:rPr>
              <a:t>The pathway for Mathematical Readiness</a:t>
            </a:r>
          </a:p>
          <a:p>
            <a:pPr marL="742950" lvl="1" indent="-285750">
              <a:buFont typeface="Arial" panose="020B0604020202020204" pitchFamily="34" charset="0"/>
              <a:buChar char="•"/>
            </a:pPr>
            <a:r>
              <a:rPr lang="en-US" sz="2400">
                <a:solidFill>
                  <a:schemeClr val="bg1">
                    <a:lumMod val="65000"/>
                  </a:schemeClr>
                </a:solidFill>
              </a:rPr>
              <a:t>Your student’s current Quantile Measure</a:t>
            </a:r>
          </a:p>
          <a:p>
            <a:pPr marL="742950" lvl="1" indent="-285750">
              <a:buFont typeface="Arial" panose="020B0604020202020204" pitchFamily="34" charset="0"/>
              <a:buChar char="•"/>
            </a:pPr>
            <a:r>
              <a:rPr lang="en-US" sz="2400">
                <a:solidFill>
                  <a:srgbClr val="124170"/>
                </a:solidFill>
              </a:rPr>
              <a:t>Your student’s estimated growth plan</a:t>
            </a:r>
          </a:p>
        </p:txBody>
      </p:sp>
      <p:cxnSp>
        <p:nvCxnSpPr>
          <p:cNvPr id="6" name="Straight Arrow Connector 5"/>
          <p:cNvCxnSpPr>
            <a:cxnSpLocks/>
          </p:cNvCxnSpPr>
          <p:nvPr/>
        </p:nvCxnSpPr>
        <p:spPr>
          <a:xfrm flipV="1">
            <a:off x="5989674" y="2861534"/>
            <a:ext cx="3573874" cy="2181522"/>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1169E3CB-6019-4974-8F2B-BB27B6D559A3}"/>
              </a:ext>
            </a:extLst>
          </p:cNvPr>
          <p:cNvSpPr txBox="1">
            <a:spLocks/>
          </p:cNvSpPr>
          <p:nvPr/>
        </p:nvSpPr>
        <p:spPr>
          <a:xfrm>
            <a:off x="4662095" y="6169978"/>
            <a:ext cx="751242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YOUR STUDENT’S QUANTILE MEASURE</a:t>
            </a:r>
          </a:p>
        </p:txBody>
      </p:sp>
    </p:spTree>
    <p:extLst>
      <p:ext uri="{BB962C8B-B14F-4D97-AF65-F5344CB8AC3E}">
        <p14:creationId xmlns:p14="http://schemas.microsoft.com/office/powerpoint/2010/main" val="332069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74" y="6103088"/>
            <a:ext cx="6202326" cy="754912"/>
          </a:xfrm>
        </p:spPr>
        <p:txBody>
          <a:bodyPr>
            <a:normAutofit/>
          </a:bodyPr>
          <a:lstStyle/>
          <a:p>
            <a:pPr algn="r"/>
            <a:endParaRPr lang="en-US">
              <a:latin typeface="Vollkorn Regular" panose="02000503070000020003" pitchFamily="2" charset="0"/>
            </a:endParaRPr>
          </a:p>
        </p:txBody>
      </p:sp>
      <p:sp>
        <p:nvSpPr>
          <p:cNvPr id="5" name="TextBox 4"/>
          <p:cNvSpPr txBox="1"/>
          <p:nvPr/>
        </p:nvSpPr>
        <p:spPr>
          <a:xfrm>
            <a:off x="473337" y="258184"/>
            <a:ext cx="6755802" cy="5863144"/>
          </a:xfrm>
          <a:prstGeom prst="rect">
            <a:avLst/>
          </a:prstGeom>
          <a:noFill/>
        </p:spPr>
        <p:txBody>
          <a:bodyPr wrap="square" lIns="91440" tIns="45720" rIns="91440" bIns="45720" rtlCol="0" anchor="t">
            <a:spAutoFit/>
          </a:bodyPr>
          <a:lstStyle/>
          <a:p>
            <a:r>
              <a:rPr lang="en-US" sz="3200" dirty="0">
                <a:solidFill>
                  <a:srgbClr val="124170"/>
                </a:solidFill>
              </a:rPr>
              <a:t>Page 3 of this report is all about your student’s Quantile Measure.</a:t>
            </a:r>
          </a:p>
          <a:p>
            <a:pPr>
              <a:spcBef>
                <a:spcPts val="1800"/>
              </a:spcBef>
            </a:pPr>
            <a:r>
              <a:rPr lang="en-US" sz="2800" dirty="0">
                <a:solidFill>
                  <a:srgbClr val="124170"/>
                </a:solidFill>
              </a:rPr>
              <a:t>You will find:</a:t>
            </a:r>
          </a:p>
          <a:p>
            <a:pPr marL="285750" indent="-285750">
              <a:buFont typeface="Arial" panose="020B0604020202020204" pitchFamily="34" charset="0"/>
              <a:buChar char="•"/>
            </a:pPr>
            <a:r>
              <a:rPr lang="en-US" sz="2200" dirty="0">
                <a:solidFill>
                  <a:schemeClr val="bg1">
                    <a:lumMod val="65000"/>
                  </a:schemeClr>
                </a:solidFill>
              </a:rPr>
              <a:t>Your student’s Math Level</a:t>
            </a:r>
          </a:p>
          <a:p>
            <a:pPr marL="285750" indent="-285750">
              <a:buFont typeface="Arial" panose="020B0604020202020204" pitchFamily="34" charset="0"/>
              <a:buChar char="•"/>
            </a:pPr>
            <a:r>
              <a:rPr lang="en-US" sz="2200" dirty="0">
                <a:solidFill>
                  <a:schemeClr val="bg1">
                    <a:lumMod val="65000"/>
                  </a:schemeClr>
                </a:solidFill>
              </a:rPr>
              <a:t>The average Quantile Measures for your student’s grade at the school level, the district/county level, and the state level</a:t>
            </a:r>
          </a:p>
          <a:p>
            <a:pPr marL="285750" indent="-285750">
              <a:buFont typeface="Arial" panose="020B0604020202020204" pitchFamily="34" charset="0"/>
              <a:buChar char="•"/>
            </a:pPr>
            <a:r>
              <a:rPr lang="en-US" sz="2400" dirty="0">
                <a:solidFill>
                  <a:srgbClr val="124170"/>
                </a:solidFill>
              </a:rPr>
              <a:t>Your student’s Growth Planner for math, illustrating: </a:t>
            </a:r>
          </a:p>
          <a:p>
            <a:pPr marL="742950" lvl="1" indent="-285750">
              <a:buFont typeface="Arial" panose="020B0604020202020204" pitchFamily="34" charset="0"/>
              <a:buChar char="•"/>
            </a:pPr>
            <a:r>
              <a:rPr lang="en-US" sz="2200" dirty="0">
                <a:solidFill>
                  <a:schemeClr val="bg1">
                    <a:lumMod val="65000"/>
                  </a:schemeClr>
                </a:solidFill>
              </a:rPr>
              <a:t>The pathway for Mathematical Readiness</a:t>
            </a:r>
          </a:p>
          <a:p>
            <a:pPr marL="742950" lvl="1" indent="-285750">
              <a:buFont typeface="Arial" panose="020B0604020202020204" pitchFamily="34" charset="0"/>
              <a:buChar char="•"/>
            </a:pPr>
            <a:r>
              <a:rPr lang="en-US" sz="2200" dirty="0">
                <a:solidFill>
                  <a:schemeClr val="bg1">
                    <a:lumMod val="65000"/>
                  </a:schemeClr>
                </a:solidFill>
              </a:rPr>
              <a:t>Your student’s current Quantile Measure</a:t>
            </a:r>
          </a:p>
          <a:p>
            <a:pPr marL="742950" lvl="1" indent="-285750">
              <a:buFont typeface="Arial" panose="020B0604020202020204" pitchFamily="34" charset="0"/>
              <a:buChar char="•"/>
            </a:pPr>
            <a:r>
              <a:rPr lang="en-US" sz="2200" dirty="0">
                <a:solidFill>
                  <a:schemeClr val="bg1">
                    <a:lumMod val="65000"/>
                  </a:schemeClr>
                </a:solidFill>
              </a:rPr>
              <a:t>Your student’s estimated growth plan</a:t>
            </a:r>
          </a:p>
          <a:p>
            <a:pPr marL="742950" lvl="1" indent="-285750">
              <a:buFont typeface="Arial" panose="020B0604020202020204" pitchFamily="34" charset="0"/>
              <a:buChar char="•"/>
            </a:pPr>
            <a:r>
              <a:rPr lang="en-US" sz="2200" dirty="0">
                <a:solidFill>
                  <a:srgbClr val="124170"/>
                </a:solidFill>
              </a:rPr>
              <a:t>Your student has no recommended growth plan because the estimated growth plan falls within the pathway for mathematical readiness</a:t>
            </a:r>
          </a:p>
        </p:txBody>
      </p:sp>
      <p:pic>
        <p:nvPicPr>
          <p:cNvPr id="9" name="Picture 8">
            <a:extLst>
              <a:ext uri="{FF2B5EF4-FFF2-40B4-BE49-F238E27FC236}">
                <a16:creationId xmlns:a16="http://schemas.microsoft.com/office/drawing/2014/main" id="{BB4DEF00-20D8-4183-9C47-A1C3C1738332}"/>
              </a:ext>
            </a:extLst>
          </p:cNvPr>
          <p:cNvPicPr>
            <a:picLocks noChangeAspect="1"/>
          </p:cNvPicPr>
          <p:nvPr/>
        </p:nvPicPr>
        <p:blipFill>
          <a:blip r:embed="rId2"/>
          <a:stretch>
            <a:fillRect/>
          </a:stretch>
        </p:blipFill>
        <p:spPr>
          <a:xfrm>
            <a:off x="7766540" y="258184"/>
            <a:ext cx="4076700" cy="5495925"/>
          </a:xfrm>
          <a:prstGeom prst="rect">
            <a:avLst/>
          </a:prstGeom>
          <a:ln w="38100">
            <a:solidFill>
              <a:srgbClr val="084476"/>
            </a:solidFill>
          </a:ln>
        </p:spPr>
      </p:pic>
      <p:cxnSp>
        <p:nvCxnSpPr>
          <p:cNvPr id="6" name="Straight Arrow Connector 5"/>
          <p:cNvCxnSpPr>
            <a:cxnSpLocks/>
          </p:cNvCxnSpPr>
          <p:nvPr/>
        </p:nvCxnSpPr>
        <p:spPr>
          <a:xfrm>
            <a:off x="7089289" y="5375564"/>
            <a:ext cx="677251" cy="1"/>
          </a:xfrm>
          <a:prstGeom prst="straightConnector1">
            <a:avLst/>
          </a:prstGeom>
          <a:ln w="5715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2" name="Title 5">
            <a:extLst>
              <a:ext uri="{FF2B5EF4-FFF2-40B4-BE49-F238E27FC236}">
                <a16:creationId xmlns:a16="http://schemas.microsoft.com/office/drawing/2014/main" id="{2F2695DE-DD46-4E89-9D84-DC15CE76706D}"/>
              </a:ext>
            </a:extLst>
          </p:cNvPr>
          <p:cNvSpPr txBox="1">
            <a:spLocks/>
          </p:cNvSpPr>
          <p:nvPr/>
        </p:nvSpPr>
        <p:spPr>
          <a:xfrm>
            <a:off x="4662095" y="6169978"/>
            <a:ext cx="751242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YOUR STUDENT’S QUANTILE MEASURE</a:t>
            </a:r>
          </a:p>
        </p:txBody>
      </p:sp>
    </p:spTree>
    <p:extLst>
      <p:ext uri="{BB962C8B-B14F-4D97-AF65-F5344CB8AC3E}">
        <p14:creationId xmlns:p14="http://schemas.microsoft.com/office/powerpoint/2010/main" val="5750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714027"/>
            <a:ext cx="11834447" cy="1137479"/>
          </a:xfrm>
        </p:spPr>
        <p:txBody>
          <a:bodyPr>
            <a:noAutofit/>
          </a:bodyPr>
          <a:lstStyle/>
          <a:p>
            <a:r>
              <a:rPr lang="en-US" sz="4800"/>
              <a:t/>
            </a:r>
            <a:br>
              <a:rPr lang="en-US" sz="4800"/>
            </a:br>
            <a:r>
              <a:rPr lang="en-US" sz="4400">
                <a:latin typeface="Libre Baskerville"/>
              </a:rPr>
              <a:t> </a:t>
            </a:r>
            <a:r>
              <a:rPr lang="en-US" sz="4400" b="1">
                <a:effectLst>
                  <a:outerShdw blurRad="38100" dist="38100" dir="2700000" algn="tl">
                    <a:srgbClr val="000000">
                      <a:alpha val="43137"/>
                    </a:srgbClr>
                  </a:outerShdw>
                </a:effectLst>
                <a:latin typeface="Libre Baskerville"/>
              </a:rPr>
              <a:t>West Virginia </a:t>
            </a:r>
            <a:r>
              <a:rPr lang="en-US" sz="4800"/>
              <a:t/>
            </a:r>
            <a:br>
              <a:rPr lang="en-US" sz="4800"/>
            </a:br>
            <a:r>
              <a:rPr lang="en-US" sz="4400" b="1">
                <a:effectLst>
                  <a:outerShdw blurRad="38100" dist="38100" dir="2700000" algn="tl">
                    <a:srgbClr val="000000">
                      <a:alpha val="43137"/>
                    </a:srgbClr>
                  </a:outerShdw>
                </a:effectLst>
                <a:latin typeface="Libre Baskerville"/>
              </a:rPr>
              <a:t>Lexile and Quantile Measures Report</a:t>
            </a:r>
          </a:p>
        </p:txBody>
      </p:sp>
      <p:sp>
        <p:nvSpPr>
          <p:cNvPr id="4" name="Date Placeholder 3"/>
          <p:cNvSpPr>
            <a:spLocks noGrp="1"/>
          </p:cNvSpPr>
          <p:nvPr>
            <p:ph type="dt" sz="half" idx="10"/>
          </p:nvPr>
        </p:nvSpPr>
        <p:spPr>
          <a:xfrm>
            <a:off x="3432856" y="4851506"/>
            <a:ext cx="5332146" cy="666707"/>
          </a:xfrm>
        </p:spPr>
        <p:txBody>
          <a:bodyPr/>
          <a:lstStyle/>
          <a:p>
            <a:r>
              <a:rPr lang="en-US" sz="4400" i="0">
                <a:latin typeface="Vollkorn"/>
              </a:rPr>
              <a:t>Page 4 - Resources</a:t>
            </a:r>
            <a:endParaRPr lang="en-US" sz="4400">
              <a:latin typeface="Vollkorn"/>
            </a:endParaRPr>
          </a:p>
        </p:txBody>
      </p:sp>
    </p:spTree>
    <p:extLst>
      <p:ext uri="{BB962C8B-B14F-4D97-AF65-F5344CB8AC3E}">
        <p14:creationId xmlns:p14="http://schemas.microsoft.com/office/powerpoint/2010/main" val="228764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80395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  "/>
              </a:rPr>
              <a:t>PAGE 4 - RESOURCES</a:t>
            </a:r>
          </a:p>
        </p:txBody>
      </p:sp>
      <p:sp>
        <p:nvSpPr>
          <p:cNvPr id="7" name="Explosion 1 6"/>
          <p:cNvSpPr/>
          <p:nvPr/>
        </p:nvSpPr>
        <p:spPr>
          <a:xfrm>
            <a:off x="190947" y="1056146"/>
            <a:ext cx="5757978" cy="4277854"/>
          </a:xfrm>
          <a:prstGeom prst="irregularSeal1">
            <a:avLst/>
          </a:prstGeom>
          <a:solidFill>
            <a:srgbClr val="9413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0086" y="2521376"/>
            <a:ext cx="4036801" cy="830997"/>
          </a:xfrm>
          <a:prstGeom prst="rect">
            <a:avLst/>
          </a:prstGeom>
          <a:noFill/>
        </p:spPr>
        <p:txBody>
          <a:bodyPr wrap="square" rtlCol="0">
            <a:spAutoFit/>
          </a:bodyPr>
          <a:lstStyle/>
          <a:p>
            <a:pPr algn="ctr"/>
            <a:r>
              <a:rPr lang="en-US" sz="2400">
                <a:solidFill>
                  <a:schemeClr val="bg1"/>
                </a:solidFill>
              </a:rPr>
              <a:t> To view resources visit:  wvde.us/LexilesandQuantiles/</a:t>
            </a:r>
          </a:p>
        </p:txBody>
      </p:sp>
      <p:pic>
        <p:nvPicPr>
          <p:cNvPr id="9" name="Picture 8">
            <a:extLst>
              <a:ext uri="{FF2B5EF4-FFF2-40B4-BE49-F238E27FC236}">
                <a16:creationId xmlns:a16="http://schemas.microsoft.com/office/drawing/2014/main" id="{08619DFB-C1D2-47B0-A3AF-E2571DF7D185}"/>
              </a:ext>
            </a:extLst>
          </p:cNvPr>
          <p:cNvPicPr>
            <a:picLocks noChangeAspect="1"/>
          </p:cNvPicPr>
          <p:nvPr/>
        </p:nvPicPr>
        <p:blipFill>
          <a:blip r:embed="rId2"/>
          <a:stretch>
            <a:fillRect/>
          </a:stretch>
        </p:blipFill>
        <p:spPr>
          <a:xfrm>
            <a:off x="7813701" y="177736"/>
            <a:ext cx="4162425" cy="5495925"/>
          </a:xfrm>
          <a:prstGeom prst="rect">
            <a:avLst/>
          </a:prstGeom>
          <a:ln w="38100">
            <a:solidFill>
              <a:srgbClr val="084476"/>
            </a:solidFill>
          </a:ln>
        </p:spPr>
      </p:pic>
      <p:cxnSp>
        <p:nvCxnSpPr>
          <p:cNvPr id="6" name="Straight Arrow Connector 5"/>
          <p:cNvCxnSpPr>
            <a:cxnSpLocks/>
          </p:cNvCxnSpPr>
          <p:nvPr/>
        </p:nvCxnSpPr>
        <p:spPr>
          <a:xfrm flipV="1">
            <a:off x="3429000" y="268557"/>
            <a:ext cx="4384701" cy="2279903"/>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14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4</a:t>
            </a:fld>
            <a:endParaRPr lang="en-US"/>
          </a:p>
        </p:txBody>
      </p:sp>
      <p:sp>
        <p:nvSpPr>
          <p:cNvPr id="3" name="TextBox 2"/>
          <p:cNvSpPr txBox="1"/>
          <p:nvPr/>
        </p:nvSpPr>
        <p:spPr>
          <a:xfrm>
            <a:off x="1043143" y="521341"/>
            <a:ext cx="6656440" cy="707886"/>
          </a:xfrm>
          <a:prstGeom prst="rect">
            <a:avLst/>
          </a:prstGeom>
          <a:noFill/>
        </p:spPr>
        <p:txBody>
          <a:bodyPr wrap="square" rtlCol="0">
            <a:spAutoFit/>
          </a:bodyPr>
          <a:lstStyle/>
          <a:p>
            <a:r>
              <a:rPr lang="en-US" sz="4000" b="1">
                <a:solidFill>
                  <a:srgbClr val="003F74"/>
                </a:solidFill>
              </a:rPr>
              <a:t>Using Lexile Measures</a:t>
            </a:r>
          </a:p>
        </p:txBody>
      </p:sp>
      <p:sp>
        <p:nvSpPr>
          <p:cNvPr id="4" name="TextBox 3"/>
          <p:cNvSpPr txBox="1"/>
          <p:nvPr/>
        </p:nvSpPr>
        <p:spPr>
          <a:xfrm>
            <a:off x="9234413" y="6136702"/>
            <a:ext cx="272353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LEXILES</a:t>
            </a:r>
          </a:p>
        </p:txBody>
      </p:sp>
      <p:sp>
        <p:nvSpPr>
          <p:cNvPr id="5" name="TextBox 4"/>
          <p:cNvSpPr txBox="1"/>
          <p:nvPr/>
        </p:nvSpPr>
        <p:spPr>
          <a:xfrm>
            <a:off x="1573856" y="1455137"/>
            <a:ext cx="9258994" cy="2677656"/>
          </a:xfrm>
          <a:prstGeom prst="rect">
            <a:avLst/>
          </a:prstGeom>
          <a:noFill/>
        </p:spPr>
        <p:txBody>
          <a:bodyPr wrap="square" rtlCol="0">
            <a:spAutoFit/>
          </a:bodyPr>
          <a:lstStyle/>
          <a:p>
            <a:pPr marL="342900" indent="-342900">
              <a:buFont typeface="Arial" panose="020B0604020202020204" pitchFamily="34" charset="0"/>
              <a:buChar char="•"/>
            </a:pPr>
            <a:r>
              <a:rPr lang="en-US" sz="2800">
                <a:solidFill>
                  <a:srgbClr val="003F74"/>
                </a:solidFill>
              </a:rPr>
              <a:t>Your student receives a Lexile reader measure from the West Virginia General Summative Assessment, Grades 3-8 or the SAT School Day.</a:t>
            </a:r>
          </a:p>
          <a:p>
            <a:pPr marL="342900" indent="-342900">
              <a:buFont typeface="Arial" panose="020B0604020202020204" pitchFamily="34" charset="0"/>
              <a:buChar char="•"/>
            </a:pPr>
            <a:r>
              <a:rPr lang="en-US" sz="2800">
                <a:solidFill>
                  <a:srgbClr val="003F74"/>
                </a:solidFill>
              </a:rPr>
              <a:t>More than 100 million books, articles, and websites have received Lexile text measures based on factors such as vocabulary and complexity.</a:t>
            </a:r>
          </a:p>
        </p:txBody>
      </p:sp>
      <p:pic>
        <p:nvPicPr>
          <p:cNvPr id="6" name="Picture 5"/>
          <p:cNvPicPr>
            <a:picLocks noChangeAspect="1"/>
          </p:cNvPicPr>
          <p:nvPr/>
        </p:nvPicPr>
        <p:blipFill>
          <a:blip r:embed="rId2"/>
          <a:stretch>
            <a:fillRect/>
          </a:stretch>
        </p:blipFill>
        <p:spPr>
          <a:xfrm>
            <a:off x="6329288" y="3979905"/>
            <a:ext cx="2905125" cy="1323975"/>
          </a:xfrm>
          <a:prstGeom prst="rect">
            <a:avLst/>
          </a:prstGeom>
        </p:spPr>
      </p:pic>
    </p:spTree>
    <p:extLst>
      <p:ext uri="{BB962C8B-B14F-4D97-AF65-F5344CB8AC3E}">
        <p14:creationId xmlns:p14="http://schemas.microsoft.com/office/powerpoint/2010/main" val="235791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890196"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RESOURCES</a:t>
            </a:r>
          </a:p>
        </p:txBody>
      </p:sp>
      <p:pic>
        <p:nvPicPr>
          <p:cNvPr id="5" name="Picture 4">
            <a:extLst>
              <a:ext uri="{FF2B5EF4-FFF2-40B4-BE49-F238E27FC236}">
                <a16:creationId xmlns:a16="http://schemas.microsoft.com/office/drawing/2014/main" id="{04960558-EDA3-4482-8D35-8559251DF3E2}"/>
              </a:ext>
            </a:extLst>
          </p:cNvPr>
          <p:cNvPicPr>
            <a:picLocks noChangeAspect="1"/>
          </p:cNvPicPr>
          <p:nvPr/>
        </p:nvPicPr>
        <p:blipFill>
          <a:blip r:embed="rId2"/>
          <a:stretch>
            <a:fillRect/>
          </a:stretch>
        </p:blipFill>
        <p:spPr>
          <a:xfrm>
            <a:off x="2915587" y="0"/>
            <a:ext cx="6472962" cy="6016644"/>
          </a:xfrm>
          <a:prstGeom prst="rect">
            <a:avLst/>
          </a:prstGeom>
        </p:spPr>
      </p:pic>
    </p:spTree>
    <p:extLst>
      <p:ext uri="{BB962C8B-B14F-4D97-AF65-F5344CB8AC3E}">
        <p14:creationId xmlns:p14="http://schemas.microsoft.com/office/powerpoint/2010/main" val="244840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0848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LEXILE HUB</a:t>
            </a:r>
          </a:p>
        </p:txBody>
      </p:sp>
      <p:pic>
        <p:nvPicPr>
          <p:cNvPr id="3" name="Picture 2"/>
          <p:cNvPicPr>
            <a:picLocks noChangeAspect="1"/>
          </p:cNvPicPr>
          <p:nvPr/>
        </p:nvPicPr>
        <p:blipFill>
          <a:blip r:embed="rId2"/>
          <a:stretch>
            <a:fillRect/>
          </a:stretch>
        </p:blipFill>
        <p:spPr>
          <a:xfrm>
            <a:off x="2915587" y="0"/>
            <a:ext cx="6472962" cy="6016644"/>
          </a:xfrm>
          <a:prstGeom prst="rect">
            <a:avLst/>
          </a:prstGeom>
        </p:spPr>
      </p:pic>
      <p:cxnSp>
        <p:nvCxnSpPr>
          <p:cNvPr id="5" name="Straight Arrow Connector 4"/>
          <p:cNvCxnSpPr>
            <a:cxnSpLocks/>
          </p:cNvCxnSpPr>
          <p:nvPr/>
        </p:nvCxnSpPr>
        <p:spPr>
          <a:xfrm flipH="1">
            <a:off x="8335926" y="2630185"/>
            <a:ext cx="2446478" cy="2632931"/>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10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6F6AB2-9094-49C2-8776-FE7D47ABB8EA}"/>
              </a:ext>
            </a:extLst>
          </p:cNvPr>
          <p:cNvPicPr>
            <a:picLocks noChangeAspect="1"/>
          </p:cNvPicPr>
          <p:nvPr/>
        </p:nvPicPr>
        <p:blipFill rotWithShape="1">
          <a:blip r:embed="rId2"/>
          <a:srcRect r="59831"/>
          <a:stretch/>
        </p:blipFill>
        <p:spPr>
          <a:xfrm>
            <a:off x="7027524" y="0"/>
            <a:ext cx="4897383" cy="5909519"/>
          </a:xfrm>
          <a:prstGeom prst="rect">
            <a:avLst/>
          </a:prstGeom>
        </p:spPr>
      </p:pic>
      <p:sp>
        <p:nvSpPr>
          <p:cNvPr id="4" name="Title 5"/>
          <p:cNvSpPr txBox="1">
            <a:spLocks/>
          </p:cNvSpPr>
          <p:nvPr/>
        </p:nvSpPr>
        <p:spPr>
          <a:xfrm>
            <a:off x="4152452" y="6212410"/>
            <a:ext cx="797041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FIND A BOOK</a:t>
            </a:r>
          </a:p>
        </p:txBody>
      </p:sp>
      <p:cxnSp>
        <p:nvCxnSpPr>
          <p:cNvPr id="7" name="Straight Arrow Connector 6"/>
          <p:cNvCxnSpPr>
            <a:cxnSpLocks/>
            <a:stCxn id="13" idx="3"/>
          </p:cNvCxnSpPr>
          <p:nvPr/>
        </p:nvCxnSpPr>
        <p:spPr>
          <a:xfrm>
            <a:off x="6781800" y="770803"/>
            <a:ext cx="1915633" cy="1897969"/>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a:srcRect t="-1" r="30576" b="74912"/>
          <a:stretch/>
        </p:blipFill>
        <p:spPr>
          <a:xfrm>
            <a:off x="585787" y="432665"/>
            <a:ext cx="6196013" cy="676275"/>
          </a:xfrm>
          <a:prstGeom prst="rect">
            <a:avLst/>
          </a:prstGeom>
        </p:spPr>
      </p:pic>
      <p:sp>
        <p:nvSpPr>
          <p:cNvPr id="14" name="TextBox 13"/>
          <p:cNvSpPr txBox="1"/>
          <p:nvPr/>
        </p:nvSpPr>
        <p:spPr>
          <a:xfrm>
            <a:off x="585787" y="1366224"/>
            <a:ext cx="6736557" cy="3970318"/>
          </a:xfrm>
          <a:prstGeom prst="rect">
            <a:avLst/>
          </a:prstGeom>
          <a:noFill/>
        </p:spPr>
        <p:txBody>
          <a:bodyPr wrap="square" rtlCol="0">
            <a:spAutoFit/>
          </a:bodyPr>
          <a:lstStyle/>
          <a:p>
            <a:r>
              <a:rPr lang="en-US" sz="2800" dirty="0">
                <a:solidFill>
                  <a:srgbClr val="124170"/>
                </a:solidFill>
              </a:rPr>
              <a:t>Whether you’re looking for biographies or mystery novels.  Lexile measures can help you find books matching your student’s reading level.  You can use his or her Lexile reader measure as a starting point to connect your student with books that are engaging, have the right amount of challenge, and will keep your student comprehending the text.</a:t>
            </a:r>
          </a:p>
        </p:txBody>
      </p:sp>
    </p:spTree>
    <p:extLst>
      <p:ext uri="{BB962C8B-B14F-4D97-AF65-F5344CB8AC3E}">
        <p14:creationId xmlns:p14="http://schemas.microsoft.com/office/powerpoint/2010/main" val="292131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43</a:t>
            </a:fld>
            <a:endParaRPr lang="en-US"/>
          </a:p>
        </p:txBody>
      </p:sp>
      <p:pic>
        <p:nvPicPr>
          <p:cNvPr id="3" name="Picture 2"/>
          <p:cNvPicPr>
            <a:picLocks noChangeAspect="1"/>
          </p:cNvPicPr>
          <p:nvPr/>
        </p:nvPicPr>
        <p:blipFill>
          <a:blip r:embed="rId2"/>
          <a:stretch>
            <a:fillRect/>
          </a:stretch>
        </p:blipFill>
        <p:spPr>
          <a:xfrm>
            <a:off x="66522" y="587111"/>
            <a:ext cx="12058956" cy="4600164"/>
          </a:xfrm>
          <a:prstGeom prst="rect">
            <a:avLst/>
          </a:prstGeom>
          <a:effectLst>
            <a:outerShdw blurRad="50800" dist="38100" dir="2700000" algn="tl" rotWithShape="0">
              <a:prstClr val="black">
                <a:alpha val="40000"/>
              </a:prstClr>
            </a:outerShdw>
          </a:effectLst>
        </p:spPr>
      </p:pic>
      <p:cxnSp>
        <p:nvCxnSpPr>
          <p:cNvPr id="4" name="Straight Arrow Connector 3"/>
          <p:cNvCxnSpPr>
            <a:cxnSpLocks/>
          </p:cNvCxnSpPr>
          <p:nvPr/>
        </p:nvCxnSpPr>
        <p:spPr>
          <a:xfrm flipH="1">
            <a:off x="3479357" y="2679405"/>
            <a:ext cx="3170466" cy="921005"/>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0" name="Title 5"/>
          <p:cNvSpPr txBox="1">
            <a:spLocks/>
          </p:cNvSpPr>
          <p:nvPr/>
        </p:nvSpPr>
        <p:spPr>
          <a:xfrm>
            <a:off x="4152452" y="6212410"/>
            <a:ext cx="7973026"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FIND A BOOK</a:t>
            </a:r>
          </a:p>
        </p:txBody>
      </p:sp>
      <p:sp>
        <p:nvSpPr>
          <p:cNvPr id="9" name="TextBox 8">
            <a:extLst>
              <a:ext uri="{FF2B5EF4-FFF2-40B4-BE49-F238E27FC236}">
                <a16:creationId xmlns:a16="http://schemas.microsoft.com/office/drawing/2014/main" id="{28A5D320-7336-49B8-9E3B-721C214867C2}"/>
              </a:ext>
            </a:extLst>
          </p:cNvPr>
          <p:cNvSpPr txBox="1"/>
          <p:nvPr/>
        </p:nvSpPr>
        <p:spPr>
          <a:xfrm>
            <a:off x="6649823" y="2382559"/>
            <a:ext cx="3946358" cy="164660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rgbClr val="124170"/>
                </a:solidFill>
              </a:rPr>
              <a:t>Enter your student’s Lexile Measure.</a:t>
            </a:r>
          </a:p>
          <a:p>
            <a:pPr marL="342900" indent="-342900">
              <a:spcBef>
                <a:spcPts val="600"/>
              </a:spcBef>
              <a:buFont typeface="Arial" panose="020B0604020202020204" pitchFamily="34" charset="0"/>
              <a:buChar char="•"/>
            </a:pPr>
            <a:r>
              <a:rPr lang="en-US" sz="2400">
                <a:solidFill>
                  <a:srgbClr val="124170"/>
                </a:solidFill>
              </a:rPr>
              <a:t>The Lexile Range automatically populates.</a:t>
            </a:r>
          </a:p>
        </p:txBody>
      </p:sp>
    </p:spTree>
    <p:extLst>
      <p:ext uri="{BB962C8B-B14F-4D97-AF65-F5344CB8AC3E}">
        <p14:creationId xmlns:p14="http://schemas.microsoft.com/office/powerpoint/2010/main" val="32282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44</a:t>
            </a:fld>
            <a:endParaRPr lang="en-US"/>
          </a:p>
        </p:txBody>
      </p:sp>
      <p:pic>
        <p:nvPicPr>
          <p:cNvPr id="3" name="Picture 2"/>
          <p:cNvPicPr>
            <a:picLocks noChangeAspect="1"/>
          </p:cNvPicPr>
          <p:nvPr/>
        </p:nvPicPr>
        <p:blipFill>
          <a:blip r:embed="rId2"/>
          <a:stretch>
            <a:fillRect/>
          </a:stretch>
        </p:blipFill>
        <p:spPr>
          <a:xfrm>
            <a:off x="66522" y="587111"/>
            <a:ext cx="12058956" cy="4600164"/>
          </a:xfrm>
          <a:prstGeom prst="rect">
            <a:avLst/>
          </a:prstGeom>
          <a:effectLst>
            <a:outerShdw blurRad="50800" dist="38100" dir="2700000" algn="tl" rotWithShape="0">
              <a:prstClr val="black">
                <a:alpha val="40000"/>
              </a:prstClr>
            </a:outerShdw>
          </a:effectLst>
        </p:spPr>
      </p:pic>
      <p:cxnSp>
        <p:nvCxnSpPr>
          <p:cNvPr id="4" name="Straight Arrow Connector 3"/>
          <p:cNvCxnSpPr>
            <a:cxnSpLocks/>
          </p:cNvCxnSpPr>
          <p:nvPr/>
        </p:nvCxnSpPr>
        <p:spPr>
          <a:xfrm flipH="1">
            <a:off x="6007395" y="3428999"/>
            <a:ext cx="642428" cy="154173"/>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0" name="Title 5"/>
          <p:cNvSpPr txBox="1">
            <a:spLocks/>
          </p:cNvSpPr>
          <p:nvPr/>
        </p:nvSpPr>
        <p:spPr>
          <a:xfrm>
            <a:off x="4152452" y="6212410"/>
            <a:ext cx="7973026"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FIND A BOOK</a:t>
            </a:r>
          </a:p>
        </p:txBody>
      </p:sp>
      <p:sp>
        <p:nvSpPr>
          <p:cNvPr id="9" name="TextBox 8">
            <a:extLst>
              <a:ext uri="{FF2B5EF4-FFF2-40B4-BE49-F238E27FC236}">
                <a16:creationId xmlns:a16="http://schemas.microsoft.com/office/drawing/2014/main" id="{28A5D320-7336-49B8-9E3B-721C214867C2}"/>
              </a:ext>
            </a:extLst>
          </p:cNvPr>
          <p:cNvSpPr txBox="1"/>
          <p:nvPr/>
        </p:nvSpPr>
        <p:spPr>
          <a:xfrm>
            <a:off x="6649823" y="2382559"/>
            <a:ext cx="3946358" cy="209288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rgbClr val="124170"/>
                </a:solidFill>
              </a:rPr>
              <a:t>Enter your student’s Lexile Measure.</a:t>
            </a:r>
          </a:p>
          <a:p>
            <a:pPr marL="342900" indent="-342900">
              <a:spcBef>
                <a:spcPts val="600"/>
              </a:spcBef>
              <a:buFont typeface="Arial" panose="020B0604020202020204" pitchFamily="34" charset="0"/>
              <a:buChar char="•"/>
            </a:pPr>
            <a:r>
              <a:rPr lang="en-US" sz="2400">
                <a:solidFill>
                  <a:srgbClr val="124170"/>
                </a:solidFill>
              </a:rPr>
              <a:t>The Lexile Range automatically populates.</a:t>
            </a:r>
          </a:p>
          <a:p>
            <a:pPr>
              <a:spcBef>
                <a:spcPts val="600"/>
              </a:spcBef>
            </a:pPr>
            <a:endParaRPr lang="en-US" sz="2400">
              <a:solidFill>
                <a:srgbClr val="124170"/>
              </a:solidFill>
            </a:endParaRPr>
          </a:p>
        </p:txBody>
      </p:sp>
    </p:spTree>
    <p:extLst>
      <p:ext uri="{BB962C8B-B14F-4D97-AF65-F5344CB8AC3E}">
        <p14:creationId xmlns:p14="http://schemas.microsoft.com/office/powerpoint/2010/main" val="62373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45</a:t>
            </a:fld>
            <a:endParaRPr lang="en-US"/>
          </a:p>
        </p:txBody>
      </p:sp>
      <p:pic>
        <p:nvPicPr>
          <p:cNvPr id="3" name="Picture 2"/>
          <p:cNvPicPr>
            <a:picLocks noChangeAspect="1"/>
          </p:cNvPicPr>
          <p:nvPr/>
        </p:nvPicPr>
        <p:blipFill>
          <a:blip r:embed="rId2"/>
          <a:stretch>
            <a:fillRect/>
          </a:stretch>
        </p:blipFill>
        <p:spPr>
          <a:xfrm>
            <a:off x="66522" y="587111"/>
            <a:ext cx="12058956" cy="4600164"/>
          </a:xfrm>
          <a:prstGeom prst="rect">
            <a:avLst/>
          </a:prstGeom>
          <a:effectLst>
            <a:outerShdw blurRad="50800" dist="38100" dir="2700000" algn="tl" rotWithShape="0">
              <a:prstClr val="black">
                <a:alpha val="40000"/>
              </a:prstClr>
            </a:outerShdw>
          </a:effectLst>
        </p:spPr>
      </p:pic>
      <p:sp>
        <p:nvSpPr>
          <p:cNvPr id="10" name="Title 5"/>
          <p:cNvSpPr txBox="1">
            <a:spLocks/>
          </p:cNvSpPr>
          <p:nvPr/>
        </p:nvSpPr>
        <p:spPr>
          <a:xfrm>
            <a:off x="4152452" y="6212410"/>
            <a:ext cx="7973026"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FIND A BOOK</a:t>
            </a:r>
          </a:p>
        </p:txBody>
      </p:sp>
      <p:sp>
        <p:nvSpPr>
          <p:cNvPr id="9" name="TextBox 8">
            <a:extLst>
              <a:ext uri="{FF2B5EF4-FFF2-40B4-BE49-F238E27FC236}">
                <a16:creationId xmlns:a16="http://schemas.microsoft.com/office/drawing/2014/main" id="{28A5D320-7336-49B8-9E3B-721C214867C2}"/>
              </a:ext>
            </a:extLst>
          </p:cNvPr>
          <p:cNvSpPr txBox="1"/>
          <p:nvPr/>
        </p:nvSpPr>
        <p:spPr>
          <a:xfrm>
            <a:off x="6649823" y="2382559"/>
            <a:ext cx="3946358" cy="209288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chemeClr val="bg1">
                    <a:lumMod val="75000"/>
                  </a:schemeClr>
                </a:solidFill>
              </a:rPr>
              <a:t>Enter your student’s Lexile Measure.</a:t>
            </a:r>
          </a:p>
          <a:p>
            <a:pPr marL="342900" indent="-342900">
              <a:spcBef>
                <a:spcPts val="600"/>
              </a:spcBef>
              <a:buFont typeface="Arial" panose="020B0604020202020204" pitchFamily="34" charset="0"/>
              <a:buChar char="•"/>
            </a:pPr>
            <a:r>
              <a:rPr lang="en-US" sz="2400">
                <a:solidFill>
                  <a:schemeClr val="bg1">
                    <a:lumMod val="75000"/>
                  </a:schemeClr>
                </a:solidFill>
              </a:rPr>
              <a:t>The Lexile Range automatically populates</a:t>
            </a:r>
            <a:r>
              <a:rPr lang="en-US" sz="2400">
                <a:solidFill>
                  <a:srgbClr val="124170"/>
                </a:solidFill>
              </a:rPr>
              <a:t>.</a:t>
            </a:r>
          </a:p>
          <a:p>
            <a:pPr marL="342900" indent="-342900">
              <a:spcBef>
                <a:spcPts val="600"/>
              </a:spcBef>
              <a:buFont typeface="Arial" panose="020B0604020202020204" pitchFamily="34" charset="0"/>
              <a:buChar char="•"/>
            </a:pPr>
            <a:r>
              <a:rPr lang="en-US" sz="2400">
                <a:solidFill>
                  <a:srgbClr val="124170"/>
                </a:solidFill>
              </a:rPr>
              <a:t>Click “Search.”</a:t>
            </a:r>
          </a:p>
        </p:txBody>
      </p:sp>
      <p:cxnSp>
        <p:nvCxnSpPr>
          <p:cNvPr id="4" name="Straight Arrow Connector 3"/>
          <p:cNvCxnSpPr>
            <a:cxnSpLocks/>
          </p:cNvCxnSpPr>
          <p:nvPr/>
        </p:nvCxnSpPr>
        <p:spPr>
          <a:xfrm flipV="1">
            <a:off x="9175898" y="2785730"/>
            <a:ext cx="1903228" cy="1435396"/>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5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46</a:t>
            </a:fld>
            <a:endParaRPr lang="en-US"/>
          </a:p>
        </p:txBody>
      </p:sp>
      <p:pic>
        <p:nvPicPr>
          <p:cNvPr id="6" name="Picture 5"/>
          <p:cNvPicPr>
            <a:picLocks noChangeAspect="1"/>
          </p:cNvPicPr>
          <p:nvPr/>
        </p:nvPicPr>
        <p:blipFill>
          <a:blip r:embed="rId2"/>
          <a:stretch>
            <a:fillRect/>
          </a:stretch>
        </p:blipFill>
        <p:spPr>
          <a:xfrm>
            <a:off x="178278" y="1306724"/>
            <a:ext cx="7902466" cy="4186769"/>
          </a:xfrm>
          <a:prstGeom prst="rect">
            <a:avLst/>
          </a:prstGeom>
        </p:spPr>
      </p:pic>
      <p:cxnSp>
        <p:nvCxnSpPr>
          <p:cNvPr id="4" name="Straight Arrow Connector 3"/>
          <p:cNvCxnSpPr>
            <a:cxnSpLocks/>
          </p:cNvCxnSpPr>
          <p:nvPr/>
        </p:nvCxnSpPr>
        <p:spPr>
          <a:xfrm flipH="1">
            <a:off x="3391786" y="1446028"/>
            <a:ext cx="4780440" cy="786809"/>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72226" y="1160439"/>
            <a:ext cx="3946358" cy="830997"/>
          </a:xfrm>
          <a:prstGeom prst="rect">
            <a:avLst/>
          </a:prstGeom>
          <a:noFill/>
        </p:spPr>
        <p:txBody>
          <a:bodyPr wrap="square" lIns="91440" tIns="45720" rIns="91440" bIns="45720" rtlCol="0" anchor="t">
            <a:spAutoFit/>
          </a:bodyPr>
          <a:lstStyle/>
          <a:p>
            <a:pPr>
              <a:spcBef>
                <a:spcPts val="600"/>
              </a:spcBef>
            </a:pPr>
            <a:r>
              <a:rPr lang="en-US" sz="2400">
                <a:solidFill>
                  <a:srgbClr val="124170"/>
                </a:solidFill>
              </a:rPr>
              <a:t>Select a book by clicking on the cover.</a:t>
            </a:r>
            <a:endParaRPr lang="en-US"/>
          </a:p>
        </p:txBody>
      </p:sp>
      <p:sp>
        <p:nvSpPr>
          <p:cNvPr id="10" name="Title 5"/>
          <p:cNvSpPr txBox="1">
            <a:spLocks/>
          </p:cNvSpPr>
          <p:nvPr/>
        </p:nvSpPr>
        <p:spPr>
          <a:xfrm>
            <a:off x="4152452" y="6185946"/>
            <a:ext cx="796613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FIND A BOOK</a:t>
            </a:r>
          </a:p>
        </p:txBody>
      </p:sp>
    </p:spTree>
    <p:extLst>
      <p:ext uri="{BB962C8B-B14F-4D97-AF65-F5344CB8AC3E}">
        <p14:creationId xmlns:p14="http://schemas.microsoft.com/office/powerpoint/2010/main" val="10479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47</a:t>
            </a:fld>
            <a:endParaRPr lang="en-US"/>
          </a:p>
        </p:txBody>
      </p:sp>
      <p:pic>
        <p:nvPicPr>
          <p:cNvPr id="3" name="Picture 2"/>
          <p:cNvPicPr>
            <a:picLocks noChangeAspect="1"/>
          </p:cNvPicPr>
          <p:nvPr/>
        </p:nvPicPr>
        <p:blipFill>
          <a:blip r:embed="rId2"/>
          <a:stretch>
            <a:fillRect/>
          </a:stretch>
        </p:blipFill>
        <p:spPr>
          <a:xfrm>
            <a:off x="56590" y="90377"/>
            <a:ext cx="11129145" cy="4864395"/>
          </a:xfrm>
          <a:prstGeom prst="rect">
            <a:avLst/>
          </a:prstGeom>
          <a:effectLst>
            <a:outerShdw blurRad="50800" dist="38100" dir="2700000" algn="tl" rotWithShape="0">
              <a:prstClr val="black">
                <a:alpha val="40000"/>
              </a:prstClr>
            </a:outerShdw>
          </a:effectLst>
        </p:spPr>
      </p:pic>
      <p:cxnSp>
        <p:nvCxnSpPr>
          <p:cNvPr id="4" name="Straight Arrow Connector 3"/>
          <p:cNvCxnSpPr>
            <a:cxnSpLocks/>
          </p:cNvCxnSpPr>
          <p:nvPr/>
        </p:nvCxnSpPr>
        <p:spPr>
          <a:xfrm flipH="1">
            <a:off x="6826102" y="2189836"/>
            <a:ext cx="996029" cy="0"/>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65890" y="1322245"/>
            <a:ext cx="3218977" cy="1208988"/>
          </a:xfrm>
          <a:prstGeom prst="rect">
            <a:avLst/>
          </a:prstGeom>
          <a:noFill/>
        </p:spPr>
        <p:txBody>
          <a:bodyPr wrap="square" lIns="91440" tIns="45720" rIns="91440" bIns="45720" rtlCol="0" anchor="t">
            <a:spAutoFit/>
          </a:bodyPr>
          <a:lstStyle/>
          <a:p>
            <a:pPr>
              <a:spcBef>
                <a:spcPts val="600"/>
              </a:spcBef>
            </a:pPr>
            <a:r>
              <a:rPr lang="en-US" sz="2400">
                <a:solidFill>
                  <a:srgbClr val="124170"/>
                </a:solidFill>
              </a:rPr>
              <a:t>Provides additional information on the book selected.</a:t>
            </a:r>
            <a:endParaRPr lang="en-US"/>
          </a:p>
        </p:txBody>
      </p:sp>
      <p:sp>
        <p:nvSpPr>
          <p:cNvPr id="10"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FIND A BOOK</a:t>
            </a:r>
          </a:p>
        </p:txBody>
      </p:sp>
    </p:spTree>
    <p:extLst>
      <p:ext uri="{BB962C8B-B14F-4D97-AF65-F5344CB8AC3E}">
        <p14:creationId xmlns:p14="http://schemas.microsoft.com/office/powerpoint/2010/main" val="6134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48</a:t>
            </a:fld>
            <a:endParaRPr lang="en-US"/>
          </a:p>
        </p:txBody>
      </p:sp>
      <p:pic>
        <p:nvPicPr>
          <p:cNvPr id="6" name="Picture 5"/>
          <p:cNvPicPr>
            <a:picLocks noChangeAspect="1"/>
          </p:cNvPicPr>
          <p:nvPr/>
        </p:nvPicPr>
        <p:blipFill>
          <a:blip r:embed="rId2"/>
          <a:stretch>
            <a:fillRect/>
          </a:stretch>
        </p:blipFill>
        <p:spPr>
          <a:xfrm>
            <a:off x="178278" y="1306724"/>
            <a:ext cx="7902466" cy="4186769"/>
          </a:xfrm>
          <a:prstGeom prst="rect">
            <a:avLst/>
          </a:prstGeom>
        </p:spPr>
      </p:pic>
      <p:cxnSp>
        <p:nvCxnSpPr>
          <p:cNvPr id="4" name="Straight Arrow Connector 3"/>
          <p:cNvCxnSpPr>
            <a:cxnSpLocks/>
          </p:cNvCxnSpPr>
          <p:nvPr/>
        </p:nvCxnSpPr>
        <p:spPr>
          <a:xfrm flipH="1">
            <a:off x="7219507" y="2353238"/>
            <a:ext cx="952719" cy="506920"/>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72226" y="1160439"/>
            <a:ext cx="3946358" cy="201593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chemeClr val="bg1">
                    <a:lumMod val="75000"/>
                  </a:schemeClr>
                </a:solidFill>
              </a:rPr>
              <a:t>Select a book by clicking on the cover.</a:t>
            </a:r>
          </a:p>
          <a:p>
            <a:pPr marL="342900" indent="-342900">
              <a:spcBef>
                <a:spcPts val="600"/>
              </a:spcBef>
              <a:buFont typeface="Arial" panose="020B0604020202020204" pitchFamily="34" charset="0"/>
              <a:buChar char="•"/>
            </a:pPr>
            <a:r>
              <a:rPr lang="en-US" sz="2400">
                <a:solidFill>
                  <a:srgbClr val="124170"/>
                </a:solidFill>
              </a:rPr>
              <a:t>Or search for books by selecting filters before clicking “Apply Filters”</a:t>
            </a:r>
          </a:p>
        </p:txBody>
      </p:sp>
      <p:sp>
        <p:nvSpPr>
          <p:cNvPr id="10" name="Title 5"/>
          <p:cNvSpPr txBox="1">
            <a:spLocks/>
          </p:cNvSpPr>
          <p:nvPr/>
        </p:nvSpPr>
        <p:spPr>
          <a:xfrm>
            <a:off x="4152452" y="6212410"/>
            <a:ext cx="796613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FIND A BOOK</a:t>
            </a:r>
          </a:p>
        </p:txBody>
      </p:sp>
    </p:spTree>
    <p:extLst>
      <p:ext uri="{BB962C8B-B14F-4D97-AF65-F5344CB8AC3E}">
        <p14:creationId xmlns:p14="http://schemas.microsoft.com/office/powerpoint/2010/main" val="404917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LEXILE RESOURCES</a:t>
            </a:r>
          </a:p>
        </p:txBody>
      </p:sp>
      <p:pic>
        <p:nvPicPr>
          <p:cNvPr id="3" name="Picture 2"/>
          <p:cNvPicPr>
            <a:picLocks noChangeAspect="1"/>
          </p:cNvPicPr>
          <p:nvPr/>
        </p:nvPicPr>
        <p:blipFill>
          <a:blip r:embed="rId2"/>
          <a:stretch>
            <a:fillRect/>
          </a:stretch>
        </p:blipFill>
        <p:spPr>
          <a:xfrm>
            <a:off x="2915587" y="0"/>
            <a:ext cx="6289388" cy="5846011"/>
          </a:xfrm>
          <a:prstGeom prst="rect">
            <a:avLst/>
          </a:prstGeom>
        </p:spPr>
      </p:pic>
      <p:cxnSp>
        <p:nvCxnSpPr>
          <p:cNvPr id="5" name="Straight Arrow Connector 4"/>
          <p:cNvCxnSpPr>
            <a:cxnSpLocks/>
          </p:cNvCxnSpPr>
          <p:nvPr/>
        </p:nvCxnSpPr>
        <p:spPr>
          <a:xfrm>
            <a:off x="1297172" y="2668772"/>
            <a:ext cx="2515705" cy="2543187"/>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t;strong&gt;Book&lt;/strong&gt; | Free Stock Photo | Illustration of an &lt;strong&gt;open book&lt;/strong&gt; ..."/>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00478" y="2244130"/>
            <a:ext cx="6362770" cy="3284780"/>
          </a:xfrm>
          <a:prstGeom prst="rect">
            <a:avLst/>
          </a:prstGeom>
        </p:spPr>
      </p:pic>
      <p:pic>
        <p:nvPicPr>
          <p:cNvPr id="5" name="Picture 4" descr="&lt;strong&gt;Magnifying&lt;/strong&gt; &lt;strong&gt;Glass&lt;/strong&gt; | Free Stock Photo | Illustration of a ..."/>
          <p:cNvPicPr>
            <a:picLocks noChangeAspect="1"/>
          </p:cNvPicPr>
          <p:nvPr/>
        </p:nvPicPr>
        <p:blipFill>
          <a:blip r:embed="rId5" cstate="print">
            <a:clrChange>
              <a:clrFrom>
                <a:srgbClr val="F2F2F2"/>
              </a:clrFrom>
              <a:clrTo>
                <a:srgbClr val="F2F2F2">
                  <a:alpha val="0"/>
                </a:srgbClr>
              </a:clrTo>
            </a:clrChange>
            <a:duotone>
              <a:schemeClr val="accent4">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rot="937637">
            <a:off x="5509413" y="1262280"/>
            <a:ext cx="1920365" cy="2748247"/>
          </a:xfrm>
          <a:prstGeom prst="rect">
            <a:avLst/>
          </a:prstGeom>
        </p:spPr>
      </p:pic>
      <p:sp>
        <p:nvSpPr>
          <p:cNvPr id="12" name="TextBox 11"/>
          <p:cNvSpPr txBox="1"/>
          <p:nvPr/>
        </p:nvSpPr>
        <p:spPr>
          <a:xfrm>
            <a:off x="686935" y="1517404"/>
            <a:ext cx="4487813" cy="34778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rgbClr val="134D7B"/>
                </a:solidFill>
                <a:effectLst/>
                <a:uLnTx/>
                <a:uFillTx/>
                <a:latin typeface="Fira Sans" panose="020B0503050000020004"/>
                <a:ea typeface="+mn-ea"/>
                <a:cs typeface="+mn-cs"/>
              </a:rPr>
              <a:t>Sentence Length</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rgbClr val="134D7B"/>
                </a:solidFill>
                <a:effectLst/>
                <a:uLnTx/>
                <a:uFillTx/>
                <a:latin typeface="Fira Sans" panose="020B0503050000020004"/>
                <a:ea typeface="+mn-ea"/>
                <a:cs typeface="+mn-cs"/>
              </a:rPr>
              <a:t>Word Length</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rgbClr val="134D7B"/>
                </a:solidFill>
                <a:effectLst/>
                <a:uLnTx/>
                <a:uFillTx/>
                <a:latin typeface="Fira Sans" panose="020B0503050000020004"/>
                <a:ea typeface="+mn-ea"/>
                <a:cs typeface="+mn-cs"/>
              </a:rPr>
              <a:t>Unknown Words</a:t>
            </a:r>
          </a:p>
        </p:txBody>
      </p:sp>
      <p:sp>
        <p:nvSpPr>
          <p:cNvPr id="10" name="Title 9"/>
          <p:cNvSpPr>
            <a:spLocks noGrp="1"/>
          </p:cNvSpPr>
          <p:nvPr>
            <p:ph type="title"/>
          </p:nvPr>
        </p:nvSpPr>
        <p:spPr>
          <a:xfrm>
            <a:off x="377653" y="310776"/>
            <a:ext cx="10515600" cy="1325563"/>
          </a:xfrm>
        </p:spPr>
        <p:txBody>
          <a:bodyPr/>
          <a:lstStyle/>
          <a:p>
            <a:r>
              <a:rPr lang="en-US" b="1">
                <a:solidFill>
                  <a:srgbClr val="134D7B"/>
                </a:solidFill>
                <a:latin typeface="Vollkorn Regular" panose="02000503070000020003" pitchFamily="2" charset="0"/>
              </a:rPr>
              <a:t>Lexile Measure for Texts = </a:t>
            </a:r>
          </a:p>
        </p:txBody>
      </p:sp>
      <p:sp>
        <p:nvSpPr>
          <p:cNvPr id="6" name="TextBox 5"/>
          <p:cNvSpPr txBox="1"/>
          <p:nvPr/>
        </p:nvSpPr>
        <p:spPr>
          <a:xfrm>
            <a:off x="9234413" y="6136702"/>
            <a:ext cx="272353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LEXILES</a:t>
            </a:r>
          </a:p>
        </p:txBody>
      </p:sp>
    </p:spTree>
    <p:custDataLst>
      <p:tags r:id="rId1"/>
    </p:custDataLst>
    <p:extLst>
      <p:ext uri="{BB962C8B-B14F-4D97-AF65-F5344CB8AC3E}">
        <p14:creationId xmlns:p14="http://schemas.microsoft.com/office/powerpoint/2010/main" val="951287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80287" y="434810"/>
            <a:ext cx="3722955" cy="5122105"/>
          </a:xfrm>
          <a:prstGeom prst="rect">
            <a:avLst/>
          </a:prstGeom>
        </p:spPr>
      </p:pic>
      <p:sp>
        <p:nvSpPr>
          <p:cNvPr id="16" name="Title 5"/>
          <p:cNvSpPr txBox="1">
            <a:spLocks/>
          </p:cNvSpPr>
          <p:nvPr/>
        </p:nvSpPr>
        <p:spPr>
          <a:xfrm>
            <a:off x="4152452" y="6212410"/>
            <a:ext cx="79633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LEXILE RESOURCES</a:t>
            </a:r>
          </a:p>
        </p:txBody>
      </p:sp>
      <p:pic>
        <p:nvPicPr>
          <p:cNvPr id="4" name="Picture 3"/>
          <p:cNvPicPr>
            <a:picLocks noChangeAspect="1"/>
          </p:cNvPicPr>
          <p:nvPr/>
        </p:nvPicPr>
        <p:blipFill>
          <a:blip r:embed="rId3"/>
          <a:stretch>
            <a:fillRect/>
          </a:stretch>
        </p:blipFill>
        <p:spPr>
          <a:xfrm>
            <a:off x="337931" y="239972"/>
            <a:ext cx="7714377" cy="4153124"/>
          </a:xfrm>
          <a:prstGeom prst="rect">
            <a:avLst/>
          </a:prstGeom>
        </p:spPr>
      </p:pic>
    </p:spTree>
    <p:extLst>
      <p:ext uri="{BB962C8B-B14F-4D97-AF65-F5344CB8AC3E}">
        <p14:creationId xmlns:p14="http://schemas.microsoft.com/office/powerpoint/2010/main" val="285441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80287" y="434810"/>
            <a:ext cx="3722955" cy="5122105"/>
          </a:xfrm>
          <a:prstGeom prst="rect">
            <a:avLst/>
          </a:prstGeom>
        </p:spPr>
      </p:pic>
      <p:sp>
        <p:nvSpPr>
          <p:cNvPr id="14" name="TextBox 13"/>
          <p:cNvSpPr txBox="1"/>
          <p:nvPr/>
        </p:nvSpPr>
        <p:spPr>
          <a:xfrm>
            <a:off x="585787" y="1366224"/>
            <a:ext cx="6736557" cy="2400657"/>
          </a:xfrm>
          <a:prstGeom prst="rect">
            <a:avLst/>
          </a:prstGeom>
          <a:noFill/>
        </p:spPr>
        <p:txBody>
          <a:bodyPr wrap="square" lIns="91440" tIns="45720" rIns="91440" bIns="45720" rtlCol="0" anchor="t">
            <a:spAutoFit/>
          </a:bodyPr>
          <a:lstStyle/>
          <a:p>
            <a:r>
              <a:rPr lang="en-US" sz="2800">
                <a:solidFill>
                  <a:srgbClr val="124170"/>
                </a:solidFill>
              </a:rPr>
              <a:t>Listed on the Lexile page are several resources.  </a:t>
            </a:r>
          </a:p>
          <a:p>
            <a:pPr>
              <a:spcBef>
                <a:spcPts val="1200"/>
              </a:spcBef>
            </a:pPr>
            <a:r>
              <a:rPr lang="en-US" sz="2800">
                <a:solidFill>
                  <a:srgbClr val="124170"/>
                </a:solidFill>
              </a:rPr>
              <a:t>Below are directions to locate additional Lexile resources detailed on the West Virginia Lexile and Quantile Measures Report.    </a:t>
            </a:r>
            <a:endParaRPr lang="en-US" sz="2800">
              <a:solidFill>
                <a:srgbClr val="124170"/>
              </a:solidFill>
              <a:cs typeface="Calibri"/>
            </a:endParaRPr>
          </a:p>
        </p:txBody>
      </p:sp>
      <p:sp>
        <p:nvSpPr>
          <p:cNvPr id="16"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LEXILE RESOURCES</a:t>
            </a:r>
          </a:p>
        </p:txBody>
      </p:sp>
    </p:spTree>
    <p:extLst>
      <p:ext uri="{BB962C8B-B14F-4D97-AF65-F5344CB8AC3E}">
        <p14:creationId xmlns:p14="http://schemas.microsoft.com/office/powerpoint/2010/main" val="41201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633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21 QUESTIONS</a:t>
            </a:r>
          </a:p>
        </p:txBody>
      </p:sp>
      <p:pic>
        <p:nvPicPr>
          <p:cNvPr id="2" name="Picture 1"/>
          <p:cNvPicPr>
            <a:picLocks noChangeAspect="1"/>
          </p:cNvPicPr>
          <p:nvPr/>
        </p:nvPicPr>
        <p:blipFill>
          <a:blip r:embed="rId2"/>
          <a:stretch>
            <a:fillRect/>
          </a:stretch>
        </p:blipFill>
        <p:spPr>
          <a:xfrm>
            <a:off x="8180287" y="434810"/>
            <a:ext cx="3722955" cy="5122105"/>
          </a:xfrm>
          <a:prstGeom prst="rect">
            <a:avLst/>
          </a:prstGeom>
        </p:spPr>
      </p:pic>
      <p:cxnSp>
        <p:nvCxnSpPr>
          <p:cNvPr id="7" name="Straight Arrow Connector 6"/>
          <p:cNvCxnSpPr>
            <a:cxnSpLocks/>
          </p:cNvCxnSpPr>
          <p:nvPr/>
        </p:nvCxnSpPr>
        <p:spPr>
          <a:xfrm>
            <a:off x="7106246" y="1145540"/>
            <a:ext cx="3802759" cy="2898340"/>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5787" y="1366224"/>
            <a:ext cx="6736557" cy="2677656"/>
          </a:xfrm>
          <a:prstGeom prst="rect">
            <a:avLst/>
          </a:prstGeom>
          <a:noFill/>
        </p:spPr>
        <p:txBody>
          <a:bodyPr wrap="square" rtlCol="0">
            <a:spAutoFit/>
          </a:bodyPr>
          <a:lstStyle/>
          <a:p>
            <a:r>
              <a:rPr lang="en-US" sz="2800">
                <a:solidFill>
                  <a:srgbClr val="124170"/>
                </a:solidFill>
              </a:rPr>
              <a:t>Talking to your student about the books he or she reads is one of the best ways to support your student’s literacy development.  Your student needs to engage in critical thinking to discuss a book – a key skill for success in school as well as life.</a:t>
            </a:r>
          </a:p>
        </p:txBody>
      </p:sp>
      <p:pic>
        <p:nvPicPr>
          <p:cNvPr id="3" name="Picture 2"/>
          <p:cNvPicPr>
            <a:picLocks noChangeAspect="1"/>
          </p:cNvPicPr>
          <p:nvPr/>
        </p:nvPicPr>
        <p:blipFill rotWithShape="1">
          <a:blip r:embed="rId3"/>
          <a:srcRect l="1284" t="3563" r="1178" b="70965"/>
          <a:stretch/>
        </p:blipFill>
        <p:spPr>
          <a:xfrm>
            <a:off x="0" y="554164"/>
            <a:ext cx="7543800" cy="514350"/>
          </a:xfrm>
          <a:prstGeom prst="rect">
            <a:avLst/>
          </a:prstGeom>
        </p:spPr>
      </p:pic>
    </p:spTree>
    <p:extLst>
      <p:ext uri="{BB962C8B-B14F-4D97-AF65-F5344CB8AC3E}">
        <p14:creationId xmlns:p14="http://schemas.microsoft.com/office/powerpoint/2010/main" val="75981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21 QUESTIONS</a:t>
            </a:r>
          </a:p>
        </p:txBody>
      </p:sp>
      <p:pic>
        <p:nvPicPr>
          <p:cNvPr id="5" name="Picture 4"/>
          <p:cNvPicPr>
            <a:picLocks noChangeAspect="1"/>
          </p:cNvPicPr>
          <p:nvPr/>
        </p:nvPicPr>
        <p:blipFill>
          <a:blip r:embed="rId2"/>
          <a:stretch>
            <a:fillRect/>
          </a:stretch>
        </p:blipFill>
        <p:spPr>
          <a:xfrm>
            <a:off x="381000" y="233292"/>
            <a:ext cx="7067550" cy="5300663"/>
          </a:xfrm>
          <a:prstGeom prst="rect">
            <a:avLst/>
          </a:prstGeom>
        </p:spPr>
      </p:pic>
      <p:cxnSp>
        <p:nvCxnSpPr>
          <p:cNvPr id="7" name="Straight Arrow Connector 6"/>
          <p:cNvCxnSpPr/>
          <p:nvPr/>
        </p:nvCxnSpPr>
        <p:spPr>
          <a:xfrm flipH="1">
            <a:off x="2209800" y="2133600"/>
            <a:ext cx="6362700" cy="1924050"/>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05850" y="1881061"/>
            <a:ext cx="3257550" cy="461665"/>
          </a:xfrm>
          <a:prstGeom prst="rect">
            <a:avLst/>
          </a:prstGeom>
          <a:noFill/>
        </p:spPr>
        <p:txBody>
          <a:bodyPr wrap="square" rtlCol="0">
            <a:spAutoFit/>
          </a:bodyPr>
          <a:lstStyle/>
          <a:p>
            <a:r>
              <a:rPr lang="en-US" sz="2400">
                <a:solidFill>
                  <a:srgbClr val="124170"/>
                </a:solidFill>
              </a:rPr>
              <a:t>Click on “Learn More.”</a:t>
            </a:r>
          </a:p>
        </p:txBody>
      </p:sp>
    </p:spTree>
    <p:extLst>
      <p:ext uri="{BB962C8B-B14F-4D97-AF65-F5344CB8AC3E}">
        <p14:creationId xmlns:p14="http://schemas.microsoft.com/office/powerpoint/2010/main" val="20538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7249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21 QUESTIONS</a:t>
            </a:r>
          </a:p>
        </p:txBody>
      </p:sp>
      <p:sp>
        <p:nvSpPr>
          <p:cNvPr id="9" name="TextBox 8"/>
          <p:cNvSpPr txBox="1"/>
          <p:nvPr/>
        </p:nvSpPr>
        <p:spPr>
          <a:xfrm>
            <a:off x="8572500" y="2918959"/>
            <a:ext cx="3257550" cy="1200329"/>
          </a:xfrm>
          <a:prstGeom prst="rect">
            <a:avLst/>
          </a:prstGeom>
          <a:noFill/>
        </p:spPr>
        <p:txBody>
          <a:bodyPr wrap="square" rtlCol="0">
            <a:spAutoFit/>
          </a:bodyPr>
          <a:lstStyle/>
          <a:p>
            <a:r>
              <a:rPr lang="en-US" sz="2400">
                <a:solidFill>
                  <a:srgbClr val="124170"/>
                </a:solidFill>
              </a:rPr>
              <a:t>Click on “Tools to Support Reading at Home.”</a:t>
            </a:r>
          </a:p>
        </p:txBody>
      </p:sp>
      <p:pic>
        <p:nvPicPr>
          <p:cNvPr id="2" name="Picture 1"/>
          <p:cNvPicPr>
            <a:picLocks noChangeAspect="1"/>
          </p:cNvPicPr>
          <p:nvPr/>
        </p:nvPicPr>
        <p:blipFill>
          <a:blip r:embed="rId2"/>
          <a:stretch>
            <a:fillRect/>
          </a:stretch>
        </p:blipFill>
        <p:spPr>
          <a:xfrm>
            <a:off x="223614" y="176576"/>
            <a:ext cx="7514667" cy="5519374"/>
          </a:xfrm>
          <a:prstGeom prst="rect">
            <a:avLst/>
          </a:prstGeom>
        </p:spPr>
      </p:pic>
      <p:cxnSp>
        <p:nvCxnSpPr>
          <p:cNvPr id="7" name="Straight Arrow Connector 6"/>
          <p:cNvCxnSpPr/>
          <p:nvPr/>
        </p:nvCxnSpPr>
        <p:spPr>
          <a:xfrm flipH="1" flipV="1">
            <a:off x="3505200" y="1562100"/>
            <a:ext cx="4914900" cy="1771650"/>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85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45060"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21 QUESTIONS</a:t>
            </a:r>
          </a:p>
        </p:txBody>
      </p:sp>
      <p:sp>
        <p:nvSpPr>
          <p:cNvPr id="9" name="TextBox 8"/>
          <p:cNvSpPr txBox="1"/>
          <p:nvPr/>
        </p:nvSpPr>
        <p:spPr>
          <a:xfrm>
            <a:off x="894902" y="1672243"/>
            <a:ext cx="5201098" cy="461665"/>
          </a:xfrm>
          <a:prstGeom prst="rect">
            <a:avLst/>
          </a:prstGeom>
          <a:noFill/>
        </p:spPr>
        <p:txBody>
          <a:bodyPr wrap="square" lIns="91440" tIns="45720" rIns="91440" bIns="45720" rtlCol="0" anchor="t">
            <a:spAutoFit/>
          </a:bodyPr>
          <a:lstStyle/>
          <a:p>
            <a:r>
              <a:rPr lang="en-US" sz="2400">
                <a:solidFill>
                  <a:srgbClr val="124170"/>
                </a:solidFill>
              </a:rPr>
              <a:t>Click on “</a:t>
            </a:r>
            <a:r>
              <a:rPr lang="en-US" sz="2400">
                <a:solidFill>
                  <a:srgbClr val="3ED04E"/>
                </a:solidFill>
              </a:rPr>
              <a:t>21 questions</a:t>
            </a:r>
            <a:r>
              <a:rPr lang="en-US" sz="2400">
                <a:solidFill>
                  <a:srgbClr val="124170"/>
                </a:solidFill>
              </a:rPr>
              <a:t> to ask your child.”</a:t>
            </a:r>
          </a:p>
        </p:txBody>
      </p:sp>
      <p:pic>
        <p:nvPicPr>
          <p:cNvPr id="3" name="Picture 2"/>
          <p:cNvPicPr>
            <a:picLocks noChangeAspect="1"/>
          </p:cNvPicPr>
          <p:nvPr/>
        </p:nvPicPr>
        <p:blipFill>
          <a:blip r:embed="rId2"/>
          <a:stretch>
            <a:fillRect/>
          </a:stretch>
        </p:blipFill>
        <p:spPr>
          <a:xfrm>
            <a:off x="6686550" y="14893"/>
            <a:ext cx="5029200" cy="5839646"/>
          </a:xfrm>
          <a:prstGeom prst="rect">
            <a:avLst/>
          </a:prstGeom>
        </p:spPr>
      </p:pic>
      <p:cxnSp>
        <p:nvCxnSpPr>
          <p:cNvPr id="7" name="Straight Arrow Connector 6"/>
          <p:cNvCxnSpPr/>
          <p:nvPr/>
        </p:nvCxnSpPr>
        <p:spPr>
          <a:xfrm>
            <a:off x="3657600" y="2133908"/>
            <a:ext cx="4076700" cy="1256992"/>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98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21 QUESTIONS</a:t>
            </a:r>
          </a:p>
        </p:txBody>
      </p:sp>
      <p:pic>
        <p:nvPicPr>
          <p:cNvPr id="2" name="Picture 1"/>
          <p:cNvPicPr>
            <a:picLocks noChangeAspect="1"/>
          </p:cNvPicPr>
          <p:nvPr/>
        </p:nvPicPr>
        <p:blipFill>
          <a:blip r:embed="rId2"/>
          <a:stretch>
            <a:fillRect/>
          </a:stretch>
        </p:blipFill>
        <p:spPr>
          <a:xfrm>
            <a:off x="4024310" y="247650"/>
            <a:ext cx="4147916" cy="5722937"/>
          </a:xfrm>
          <a:prstGeom prst="rect">
            <a:avLst/>
          </a:prstGeom>
        </p:spPr>
      </p:pic>
    </p:spTree>
    <p:extLst>
      <p:ext uri="{BB962C8B-B14F-4D97-AF65-F5344CB8AC3E}">
        <p14:creationId xmlns:p14="http://schemas.microsoft.com/office/powerpoint/2010/main" val="413271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7249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FACT SHEETS</a:t>
            </a:r>
          </a:p>
        </p:txBody>
      </p:sp>
      <p:pic>
        <p:nvPicPr>
          <p:cNvPr id="2" name="Picture 1"/>
          <p:cNvPicPr>
            <a:picLocks noChangeAspect="1"/>
          </p:cNvPicPr>
          <p:nvPr/>
        </p:nvPicPr>
        <p:blipFill>
          <a:blip r:embed="rId2"/>
          <a:stretch>
            <a:fillRect/>
          </a:stretch>
        </p:blipFill>
        <p:spPr>
          <a:xfrm>
            <a:off x="8180287" y="434810"/>
            <a:ext cx="3722955" cy="5122105"/>
          </a:xfrm>
          <a:prstGeom prst="rect">
            <a:avLst/>
          </a:prstGeom>
        </p:spPr>
      </p:pic>
      <p:pic>
        <p:nvPicPr>
          <p:cNvPr id="5" name="Picture 4"/>
          <p:cNvPicPr>
            <a:picLocks noChangeAspect="1"/>
          </p:cNvPicPr>
          <p:nvPr/>
        </p:nvPicPr>
        <p:blipFill rotWithShape="1">
          <a:blip r:embed="rId3"/>
          <a:srcRect r="48637" b="64106"/>
          <a:stretch/>
        </p:blipFill>
        <p:spPr>
          <a:xfrm>
            <a:off x="738187" y="782043"/>
            <a:ext cx="4862513" cy="700088"/>
          </a:xfrm>
          <a:prstGeom prst="rect">
            <a:avLst/>
          </a:prstGeom>
        </p:spPr>
      </p:pic>
      <p:cxnSp>
        <p:nvCxnSpPr>
          <p:cNvPr id="7" name="Straight Arrow Connector 6"/>
          <p:cNvCxnSpPr>
            <a:cxnSpLocks/>
          </p:cNvCxnSpPr>
          <p:nvPr/>
        </p:nvCxnSpPr>
        <p:spPr>
          <a:xfrm>
            <a:off x="5391150" y="1132087"/>
            <a:ext cx="5645445" cy="2918918"/>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4238" y="1832175"/>
            <a:ext cx="6736557" cy="1384995"/>
          </a:xfrm>
          <a:prstGeom prst="rect">
            <a:avLst/>
          </a:prstGeom>
          <a:noFill/>
        </p:spPr>
        <p:txBody>
          <a:bodyPr wrap="square" rtlCol="0">
            <a:spAutoFit/>
          </a:bodyPr>
          <a:lstStyle/>
          <a:p>
            <a:r>
              <a:rPr lang="en-US" sz="2800">
                <a:solidFill>
                  <a:srgbClr val="124170"/>
                </a:solidFill>
              </a:rPr>
              <a:t>You can learn more about The Lexile Framework for Reading by downloading free resources.</a:t>
            </a:r>
          </a:p>
        </p:txBody>
      </p:sp>
    </p:spTree>
    <p:extLst>
      <p:ext uri="{BB962C8B-B14F-4D97-AF65-F5344CB8AC3E}">
        <p14:creationId xmlns:p14="http://schemas.microsoft.com/office/powerpoint/2010/main" val="311932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 y="233292"/>
            <a:ext cx="7067550" cy="5300663"/>
          </a:xfrm>
          <a:prstGeom prst="rect">
            <a:avLst/>
          </a:prstGeom>
        </p:spPr>
      </p:pic>
      <p:cxnSp>
        <p:nvCxnSpPr>
          <p:cNvPr id="7" name="Straight Arrow Connector 6"/>
          <p:cNvCxnSpPr/>
          <p:nvPr/>
        </p:nvCxnSpPr>
        <p:spPr>
          <a:xfrm flipH="1">
            <a:off x="2209800" y="2133600"/>
            <a:ext cx="6362700" cy="1924050"/>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05850" y="1881061"/>
            <a:ext cx="3257550" cy="461665"/>
          </a:xfrm>
          <a:prstGeom prst="rect">
            <a:avLst/>
          </a:prstGeom>
          <a:noFill/>
        </p:spPr>
        <p:txBody>
          <a:bodyPr wrap="square" rtlCol="0">
            <a:spAutoFit/>
          </a:bodyPr>
          <a:lstStyle/>
          <a:p>
            <a:r>
              <a:rPr lang="en-US" sz="2400">
                <a:solidFill>
                  <a:srgbClr val="124170"/>
                </a:solidFill>
              </a:rPr>
              <a:t>Click on “Learn More.”</a:t>
            </a:r>
          </a:p>
        </p:txBody>
      </p:sp>
      <p:sp>
        <p:nvSpPr>
          <p:cNvPr id="6" name="Title 5"/>
          <p:cNvSpPr txBox="1">
            <a:spLocks/>
          </p:cNvSpPr>
          <p:nvPr/>
        </p:nvSpPr>
        <p:spPr>
          <a:xfrm>
            <a:off x="4152452" y="6212410"/>
            <a:ext cx="79633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FACT SHEETS</a:t>
            </a:r>
          </a:p>
        </p:txBody>
      </p:sp>
    </p:spTree>
    <p:extLst>
      <p:ext uri="{BB962C8B-B14F-4D97-AF65-F5344CB8AC3E}">
        <p14:creationId xmlns:p14="http://schemas.microsoft.com/office/powerpoint/2010/main" val="186293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72500" y="2918959"/>
            <a:ext cx="3257550" cy="1200329"/>
          </a:xfrm>
          <a:prstGeom prst="rect">
            <a:avLst/>
          </a:prstGeom>
          <a:noFill/>
        </p:spPr>
        <p:txBody>
          <a:bodyPr wrap="square" rtlCol="0">
            <a:spAutoFit/>
          </a:bodyPr>
          <a:lstStyle/>
          <a:p>
            <a:r>
              <a:rPr lang="en-US" sz="2400">
                <a:solidFill>
                  <a:srgbClr val="124170"/>
                </a:solidFill>
              </a:rPr>
              <a:t>Click on “Understanding Your Child’s Lexile Measure.”</a:t>
            </a:r>
          </a:p>
        </p:txBody>
      </p:sp>
      <p:pic>
        <p:nvPicPr>
          <p:cNvPr id="2" name="Picture 1"/>
          <p:cNvPicPr>
            <a:picLocks noChangeAspect="1"/>
          </p:cNvPicPr>
          <p:nvPr/>
        </p:nvPicPr>
        <p:blipFill>
          <a:blip r:embed="rId2"/>
          <a:stretch>
            <a:fillRect/>
          </a:stretch>
        </p:blipFill>
        <p:spPr>
          <a:xfrm>
            <a:off x="223614" y="176576"/>
            <a:ext cx="7514667" cy="5519374"/>
          </a:xfrm>
          <a:prstGeom prst="rect">
            <a:avLst/>
          </a:prstGeom>
        </p:spPr>
      </p:pic>
      <p:cxnSp>
        <p:nvCxnSpPr>
          <p:cNvPr id="7" name="Straight Arrow Connector 6"/>
          <p:cNvCxnSpPr/>
          <p:nvPr/>
        </p:nvCxnSpPr>
        <p:spPr>
          <a:xfrm flipH="1" flipV="1">
            <a:off x="1381626" y="1458829"/>
            <a:ext cx="7000374" cy="1817771"/>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p:cNvSpPr txBox="1">
            <a:spLocks/>
          </p:cNvSpPr>
          <p:nvPr/>
        </p:nvSpPr>
        <p:spPr>
          <a:xfrm>
            <a:off x="4152452" y="6212410"/>
            <a:ext cx="797249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FACT SHEETS</a:t>
            </a:r>
          </a:p>
        </p:txBody>
      </p:sp>
    </p:spTree>
    <p:extLst>
      <p:ext uri="{BB962C8B-B14F-4D97-AF65-F5344CB8AC3E}">
        <p14:creationId xmlns:p14="http://schemas.microsoft.com/office/powerpoint/2010/main" val="32537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6</a:t>
            </a:fld>
            <a:endParaRPr lang="en-US"/>
          </a:p>
        </p:txBody>
      </p:sp>
      <p:sp>
        <p:nvSpPr>
          <p:cNvPr id="3" name="TextBox 2"/>
          <p:cNvSpPr txBox="1"/>
          <p:nvPr/>
        </p:nvSpPr>
        <p:spPr>
          <a:xfrm>
            <a:off x="1032386" y="747251"/>
            <a:ext cx="6656440" cy="707886"/>
          </a:xfrm>
          <a:prstGeom prst="rect">
            <a:avLst/>
          </a:prstGeom>
          <a:noFill/>
        </p:spPr>
        <p:txBody>
          <a:bodyPr wrap="square" rtlCol="0">
            <a:spAutoFit/>
          </a:bodyPr>
          <a:lstStyle/>
          <a:p>
            <a:r>
              <a:rPr lang="en-US" sz="4000" b="1">
                <a:solidFill>
                  <a:srgbClr val="124170"/>
                </a:solidFill>
              </a:rPr>
              <a:t>Using Lexile Measures</a:t>
            </a:r>
          </a:p>
        </p:txBody>
      </p:sp>
      <p:sp>
        <p:nvSpPr>
          <p:cNvPr id="4" name="TextBox 3"/>
          <p:cNvSpPr txBox="1"/>
          <p:nvPr/>
        </p:nvSpPr>
        <p:spPr>
          <a:xfrm>
            <a:off x="9234413" y="6136702"/>
            <a:ext cx="2723536" cy="584775"/>
          </a:xfrm>
          <a:prstGeom prst="rect">
            <a:avLst/>
          </a:prstGeom>
          <a:solidFill>
            <a:srgbClr val="D2D3D5"/>
          </a:solidFill>
        </p:spPr>
        <p:txBody>
          <a:bodyPr wrap="square" rtlCol="0">
            <a:spAutoFit/>
          </a:bodyPr>
          <a:lstStyle/>
          <a:p>
            <a:pPr algn="r"/>
            <a:r>
              <a:rPr lang="en-US" sz="3200" b="1">
                <a:effectLst>
                  <a:outerShdw blurRad="38100" dist="38100" dir="2700000" algn="tl">
                    <a:srgbClr val="000000">
                      <a:alpha val="43137"/>
                    </a:srgbClr>
                  </a:outerShdw>
                </a:effectLst>
              </a:rPr>
              <a:t>LEXILES</a:t>
            </a:r>
          </a:p>
        </p:txBody>
      </p:sp>
      <p:sp>
        <p:nvSpPr>
          <p:cNvPr id="5" name="TextBox 4"/>
          <p:cNvSpPr txBox="1"/>
          <p:nvPr/>
        </p:nvSpPr>
        <p:spPr>
          <a:xfrm>
            <a:off x="1474837" y="1582878"/>
            <a:ext cx="9702357" cy="2246769"/>
          </a:xfrm>
          <a:prstGeom prst="rect">
            <a:avLst/>
          </a:prstGeom>
          <a:noFill/>
        </p:spPr>
        <p:txBody>
          <a:bodyPr wrap="square" rtlCol="0">
            <a:spAutoFit/>
          </a:bodyPr>
          <a:lstStyle/>
          <a:p>
            <a:r>
              <a:rPr lang="en-US" sz="2800">
                <a:solidFill>
                  <a:srgbClr val="003F74"/>
                </a:solidFill>
              </a:rPr>
              <a:t>You and your student should look for reading materials with a reading comprehension “sweet spot” of 100L below to 50L above his or her reported Lexile measure.  Reading materials in this range will provide an ideal level of challenge while maintaining comprehension.</a:t>
            </a:r>
          </a:p>
        </p:txBody>
      </p:sp>
      <p:pic>
        <p:nvPicPr>
          <p:cNvPr id="6" name="Picture 5"/>
          <p:cNvPicPr>
            <a:picLocks noChangeAspect="1"/>
          </p:cNvPicPr>
          <p:nvPr/>
        </p:nvPicPr>
        <p:blipFill>
          <a:blip r:embed="rId2"/>
          <a:stretch>
            <a:fillRect/>
          </a:stretch>
        </p:blipFill>
        <p:spPr>
          <a:xfrm>
            <a:off x="4593514" y="3451882"/>
            <a:ext cx="4954165" cy="2406308"/>
          </a:xfrm>
          <a:prstGeom prst="rect">
            <a:avLst/>
          </a:prstGeom>
        </p:spPr>
      </p:pic>
    </p:spTree>
    <p:extLst>
      <p:ext uri="{BB962C8B-B14F-4D97-AF65-F5344CB8AC3E}">
        <p14:creationId xmlns:p14="http://schemas.microsoft.com/office/powerpoint/2010/main" val="2707880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152452" y="6212410"/>
            <a:ext cx="7967473"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FACT SHEETS</a:t>
            </a:r>
          </a:p>
        </p:txBody>
      </p:sp>
      <p:pic>
        <p:nvPicPr>
          <p:cNvPr id="3" name="Picture 2"/>
          <p:cNvPicPr>
            <a:picLocks noChangeAspect="1"/>
          </p:cNvPicPr>
          <p:nvPr/>
        </p:nvPicPr>
        <p:blipFill>
          <a:blip r:embed="rId2"/>
          <a:stretch>
            <a:fillRect/>
          </a:stretch>
        </p:blipFill>
        <p:spPr>
          <a:xfrm>
            <a:off x="3809776" y="138113"/>
            <a:ext cx="8310149" cy="5367337"/>
          </a:xfrm>
          <a:prstGeom prst="rect">
            <a:avLst/>
          </a:prstGeom>
        </p:spPr>
      </p:pic>
      <p:sp>
        <p:nvSpPr>
          <p:cNvPr id="9" name="TextBox 8"/>
          <p:cNvSpPr txBox="1"/>
          <p:nvPr/>
        </p:nvSpPr>
        <p:spPr>
          <a:xfrm>
            <a:off x="585313" y="1348046"/>
            <a:ext cx="3257550" cy="830997"/>
          </a:xfrm>
          <a:prstGeom prst="rect">
            <a:avLst/>
          </a:prstGeom>
          <a:noFill/>
        </p:spPr>
        <p:txBody>
          <a:bodyPr wrap="square" rtlCol="0">
            <a:spAutoFit/>
          </a:bodyPr>
          <a:lstStyle/>
          <a:p>
            <a:r>
              <a:rPr lang="en-US" sz="2400">
                <a:solidFill>
                  <a:srgbClr val="124170"/>
                </a:solidFill>
              </a:rPr>
              <a:t>Click on “</a:t>
            </a:r>
            <a:r>
              <a:rPr lang="en-US" sz="2400">
                <a:solidFill>
                  <a:srgbClr val="4CA355"/>
                </a:solidFill>
              </a:rPr>
              <a:t>Frequently asked questions</a:t>
            </a:r>
            <a:r>
              <a:rPr lang="en-US" sz="2400">
                <a:solidFill>
                  <a:srgbClr val="124170"/>
                </a:solidFill>
              </a:rPr>
              <a:t>.”</a:t>
            </a:r>
          </a:p>
        </p:txBody>
      </p:sp>
      <p:cxnSp>
        <p:nvCxnSpPr>
          <p:cNvPr id="7" name="Straight Arrow Connector 6"/>
          <p:cNvCxnSpPr/>
          <p:nvPr/>
        </p:nvCxnSpPr>
        <p:spPr>
          <a:xfrm>
            <a:off x="1543051" y="2324775"/>
            <a:ext cx="4152899" cy="2761575"/>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5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FACT SHEETS</a:t>
            </a:r>
          </a:p>
        </p:txBody>
      </p:sp>
      <p:pic>
        <p:nvPicPr>
          <p:cNvPr id="2" name="Picture 1"/>
          <p:cNvPicPr>
            <a:picLocks noChangeAspect="1"/>
          </p:cNvPicPr>
          <p:nvPr/>
        </p:nvPicPr>
        <p:blipFill>
          <a:blip r:embed="rId2"/>
          <a:stretch>
            <a:fillRect/>
          </a:stretch>
        </p:blipFill>
        <p:spPr>
          <a:xfrm>
            <a:off x="7274848" y="323849"/>
            <a:ext cx="3464524" cy="5316666"/>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1314450" y="1951131"/>
            <a:ext cx="5029200" cy="2062103"/>
          </a:xfrm>
          <a:prstGeom prst="rect">
            <a:avLst/>
          </a:prstGeom>
          <a:noFill/>
        </p:spPr>
        <p:txBody>
          <a:bodyPr wrap="square" rtlCol="0">
            <a:spAutoFit/>
          </a:bodyPr>
          <a:lstStyle/>
          <a:p>
            <a:r>
              <a:rPr lang="en-US" sz="3200">
                <a:solidFill>
                  <a:srgbClr val="124170"/>
                </a:solidFill>
              </a:rPr>
              <a:t>There are many resources to help you understand Lexile Measures and your student’s reading level.</a:t>
            </a:r>
          </a:p>
        </p:txBody>
      </p:sp>
    </p:spTree>
    <p:extLst>
      <p:ext uri="{BB962C8B-B14F-4D97-AF65-F5344CB8AC3E}">
        <p14:creationId xmlns:p14="http://schemas.microsoft.com/office/powerpoint/2010/main" val="115459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QUANTILE HUB</a:t>
            </a:r>
          </a:p>
        </p:txBody>
      </p:sp>
      <p:pic>
        <p:nvPicPr>
          <p:cNvPr id="3" name="Picture 2"/>
          <p:cNvPicPr>
            <a:picLocks noChangeAspect="1"/>
          </p:cNvPicPr>
          <p:nvPr/>
        </p:nvPicPr>
        <p:blipFill rotWithShape="1">
          <a:blip r:embed="rId2"/>
          <a:srcRect b="5969"/>
          <a:stretch/>
        </p:blipFill>
        <p:spPr>
          <a:xfrm>
            <a:off x="460276" y="0"/>
            <a:ext cx="6790477" cy="5805835"/>
          </a:xfrm>
          <a:prstGeom prst="rect">
            <a:avLst/>
          </a:prstGeom>
        </p:spPr>
      </p:pic>
      <p:cxnSp>
        <p:nvCxnSpPr>
          <p:cNvPr id="5" name="Straight Arrow Connector 4"/>
          <p:cNvCxnSpPr>
            <a:cxnSpLocks/>
          </p:cNvCxnSpPr>
          <p:nvPr/>
        </p:nvCxnSpPr>
        <p:spPr>
          <a:xfrm flipH="1">
            <a:off x="6096000" y="1594884"/>
            <a:ext cx="2431311" cy="3317358"/>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DEFD05E-720C-4006-AD7B-6DA7D27F5C08}"/>
              </a:ext>
            </a:extLst>
          </p:cNvPr>
          <p:cNvSpPr txBox="1"/>
          <p:nvPr/>
        </p:nvSpPr>
        <p:spPr>
          <a:xfrm>
            <a:off x="8336486" y="1052165"/>
            <a:ext cx="3946358" cy="238526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rgbClr val="124170"/>
                </a:solidFill>
              </a:rPr>
              <a:t>Click here to find many quantile resources located on the hub</a:t>
            </a:r>
          </a:p>
          <a:p>
            <a:pPr marL="342900" indent="-342900">
              <a:spcBef>
                <a:spcPts val="600"/>
              </a:spcBef>
              <a:buFont typeface="Arial" panose="020B0604020202020204" pitchFamily="34" charset="0"/>
              <a:buChar char="•"/>
            </a:pPr>
            <a:r>
              <a:rPr lang="en-US" sz="2400">
                <a:solidFill>
                  <a:srgbClr val="124170"/>
                </a:solidFill>
              </a:rPr>
              <a:t>One of those resources is discussed on the following slides</a:t>
            </a:r>
          </a:p>
        </p:txBody>
      </p:sp>
    </p:spTree>
    <p:extLst>
      <p:ext uri="{BB962C8B-B14F-4D97-AF65-F5344CB8AC3E}">
        <p14:creationId xmlns:p14="http://schemas.microsoft.com/office/powerpoint/2010/main" val="69477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7D146AE0-D9EE-4F23-A907-27B917F79A1F}"/>
              </a:ext>
            </a:extLst>
          </p:cNvPr>
          <p:cNvSpPr txBox="1">
            <a:spLocks/>
          </p:cNvSpPr>
          <p:nvPr/>
        </p:nvSpPr>
        <p:spPr>
          <a:xfrm>
            <a:off x="4152452" y="6192388"/>
            <a:ext cx="7935916"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MATH@HOME</a:t>
            </a:r>
          </a:p>
        </p:txBody>
      </p:sp>
      <p:pic>
        <p:nvPicPr>
          <p:cNvPr id="2" name="Picture 1"/>
          <p:cNvPicPr>
            <a:picLocks noChangeAspect="1"/>
          </p:cNvPicPr>
          <p:nvPr/>
        </p:nvPicPr>
        <p:blipFill>
          <a:blip r:embed="rId3"/>
          <a:stretch>
            <a:fillRect/>
          </a:stretch>
        </p:blipFill>
        <p:spPr>
          <a:xfrm>
            <a:off x="0" y="0"/>
            <a:ext cx="10596743" cy="5887078"/>
          </a:xfrm>
          <a:prstGeom prst="rect">
            <a:avLst/>
          </a:prstGeom>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19C6F71C-8CC1-4765-AD38-27F5F5F72C11}"/>
              </a:ext>
            </a:extLst>
          </p:cNvPr>
          <p:cNvSpPr/>
          <p:nvPr/>
        </p:nvSpPr>
        <p:spPr>
          <a:xfrm>
            <a:off x="7123814" y="1225185"/>
            <a:ext cx="2488018" cy="1591525"/>
          </a:xfrm>
          <a:prstGeom prst="ellipse">
            <a:avLst/>
          </a:prstGeom>
          <a:noFill/>
          <a:ln w="762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8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9CFCF9F5-EED2-4277-9FFA-109B2566CE3F}"/>
              </a:ext>
            </a:extLst>
          </p:cNvPr>
          <p:cNvSpPr txBox="1">
            <a:spLocks/>
          </p:cNvSpPr>
          <p:nvPr/>
        </p:nvSpPr>
        <p:spPr>
          <a:xfrm>
            <a:off x="4152452" y="6192388"/>
            <a:ext cx="79633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MATH@HOME</a:t>
            </a:r>
          </a:p>
        </p:txBody>
      </p:sp>
      <p:pic>
        <p:nvPicPr>
          <p:cNvPr id="2" name="Picture 1"/>
          <p:cNvPicPr>
            <a:picLocks noChangeAspect="1"/>
          </p:cNvPicPr>
          <p:nvPr/>
        </p:nvPicPr>
        <p:blipFill>
          <a:blip r:embed="rId2">
            <a:duotone>
              <a:prstClr val="black"/>
              <a:schemeClr val="tx2">
                <a:tint val="45000"/>
                <a:satMod val="400000"/>
              </a:schemeClr>
            </a:duotone>
          </a:blip>
          <a:stretch>
            <a:fillRect/>
          </a:stretch>
        </p:blipFill>
        <p:spPr>
          <a:xfrm>
            <a:off x="0" y="0"/>
            <a:ext cx="10596743" cy="5887078"/>
          </a:xfrm>
          <a:prstGeom prst="rect">
            <a:avLst/>
          </a:prstGeom>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19C6F71C-8CC1-4765-AD38-27F5F5F72C11}"/>
              </a:ext>
            </a:extLst>
          </p:cNvPr>
          <p:cNvSpPr/>
          <p:nvPr/>
        </p:nvSpPr>
        <p:spPr>
          <a:xfrm>
            <a:off x="7123814" y="1225185"/>
            <a:ext cx="2488018" cy="1591525"/>
          </a:xfrm>
          <a:prstGeom prst="ellipse">
            <a:avLst/>
          </a:prstGeom>
          <a:noFill/>
          <a:ln w="762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0FF509-C7EE-4C01-BFA9-255A19FC4D2F}"/>
              </a:ext>
            </a:extLst>
          </p:cNvPr>
          <p:cNvPicPr>
            <a:picLocks noChangeAspect="1"/>
          </p:cNvPicPr>
          <p:nvPr/>
        </p:nvPicPr>
        <p:blipFill rotWithShape="1">
          <a:blip r:embed="rId3"/>
          <a:srcRect r="60462" b="72941"/>
          <a:stretch/>
        </p:blipFill>
        <p:spPr>
          <a:xfrm>
            <a:off x="0" y="0"/>
            <a:ext cx="3833813" cy="876300"/>
          </a:xfrm>
          <a:prstGeom prst="rect">
            <a:avLst/>
          </a:prstGeom>
        </p:spPr>
      </p:pic>
      <p:sp>
        <p:nvSpPr>
          <p:cNvPr id="6" name="TextBox 5">
            <a:extLst>
              <a:ext uri="{FF2B5EF4-FFF2-40B4-BE49-F238E27FC236}">
                <a16:creationId xmlns:a16="http://schemas.microsoft.com/office/drawing/2014/main" id="{6A40007F-4C51-43AB-A8E2-0C6560A06C30}"/>
              </a:ext>
            </a:extLst>
          </p:cNvPr>
          <p:cNvSpPr txBox="1"/>
          <p:nvPr/>
        </p:nvSpPr>
        <p:spPr>
          <a:xfrm>
            <a:off x="585787" y="1101529"/>
            <a:ext cx="6736557" cy="4401205"/>
          </a:xfrm>
          <a:prstGeom prst="rect">
            <a:avLst/>
          </a:prstGeom>
          <a:solidFill>
            <a:schemeClr val="bg1"/>
          </a:solidFill>
        </p:spPr>
        <p:txBody>
          <a:bodyPr wrap="square" rtlCol="0">
            <a:spAutoFit/>
          </a:bodyPr>
          <a:lstStyle/>
          <a:p>
            <a:r>
              <a:rPr lang="en-US" sz="2800">
                <a:solidFill>
                  <a:srgbClr val="124170"/>
                </a:solidFill>
              </a:rPr>
              <a:t>Math@Home is a free website full of tools and family-friendly activities to support students’ mathematics learning.  With Math@Home, you can find activities to do with your student at home, covering specific concepts at the right level of difficulty.  With one simple step, you can build a customized list of materials and activities matching your student’s unique ability level and learning goals.</a:t>
            </a:r>
          </a:p>
        </p:txBody>
      </p:sp>
    </p:spTree>
    <p:extLst>
      <p:ext uri="{BB962C8B-B14F-4D97-AF65-F5344CB8AC3E}">
        <p14:creationId xmlns:p14="http://schemas.microsoft.com/office/powerpoint/2010/main" val="35587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437716-AAC6-4712-B279-70169A4CFFBA}"/>
              </a:ext>
            </a:extLst>
          </p:cNvPr>
          <p:cNvPicPr>
            <a:picLocks noChangeAspect="1"/>
          </p:cNvPicPr>
          <p:nvPr/>
        </p:nvPicPr>
        <p:blipFill>
          <a:blip r:embed="rId2"/>
          <a:stretch>
            <a:fillRect/>
          </a:stretch>
        </p:blipFill>
        <p:spPr>
          <a:xfrm>
            <a:off x="0" y="0"/>
            <a:ext cx="11496511" cy="5986130"/>
          </a:xfrm>
          <a:prstGeom prst="rect">
            <a:avLst/>
          </a:prstGeom>
        </p:spPr>
      </p:pic>
      <p:sp>
        <p:nvSpPr>
          <p:cNvPr id="6" name="Title 5"/>
          <p:cNvSpPr txBox="1">
            <a:spLocks/>
          </p:cNvSpPr>
          <p:nvPr/>
        </p:nvSpPr>
        <p:spPr>
          <a:xfrm>
            <a:off x="4152452" y="6212410"/>
            <a:ext cx="797249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MATH@HOME</a:t>
            </a:r>
          </a:p>
        </p:txBody>
      </p:sp>
      <p:cxnSp>
        <p:nvCxnSpPr>
          <p:cNvPr id="11" name="Straight Arrow Connector 10">
            <a:extLst>
              <a:ext uri="{FF2B5EF4-FFF2-40B4-BE49-F238E27FC236}">
                <a16:creationId xmlns:a16="http://schemas.microsoft.com/office/drawing/2014/main" id="{0D3AF55A-671B-499A-9DDA-671606232409}"/>
              </a:ext>
            </a:extLst>
          </p:cNvPr>
          <p:cNvCxnSpPr>
            <a:cxnSpLocks/>
          </p:cNvCxnSpPr>
          <p:nvPr/>
        </p:nvCxnSpPr>
        <p:spPr>
          <a:xfrm flipH="1" flipV="1">
            <a:off x="1485014" y="1605516"/>
            <a:ext cx="6436802" cy="372085"/>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120108-A21B-4641-AC12-0C32234A141E}"/>
              </a:ext>
            </a:extLst>
          </p:cNvPr>
          <p:cNvSpPr txBox="1"/>
          <p:nvPr/>
        </p:nvSpPr>
        <p:spPr>
          <a:xfrm>
            <a:off x="7921816" y="1745231"/>
            <a:ext cx="3946358" cy="298543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rgbClr val="124170"/>
                </a:solidFill>
              </a:rPr>
              <a:t>Select State – West Virginia</a:t>
            </a:r>
          </a:p>
          <a:p>
            <a:pPr marL="342900" indent="-342900">
              <a:spcBef>
                <a:spcPts val="600"/>
              </a:spcBef>
              <a:buFont typeface="Arial" panose="020B0604020202020204" pitchFamily="34" charset="0"/>
              <a:buChar char="•"/>
            </a:pPr>
            <a:r>
              <a:rPr lang="en-US" sz="2400">
                <a:solidFill>
                  <a:srgbClr val="124170"/>
                </a:solidFill>
              </a:rPr>
              <a:t>Select Grade </a:t>
            </a:r>
          </a:p>
          <a:p>
            <a:pPr marL="342900" indent="-342900">
              <a:spcBef>
                <a:spcPts val="600"/>
              </a:spcBef>
              <a:buFont typeface="Arial" panose="020B0604020202020204" pitchFamily="34" charset="0"/>
              <a:buChar char="•"/>
            </a:pPr>
            <a:r>
              <a:rPr lang="en-US" sz="2400">
                <a:solidFill>
                  <a:srgbClr val="124170"/>
                </a:solidFill>
              </a:rPr>
              <a:t>Enter your student’s Quantile Measure.</a:t>
            </a:r>
          </a:p>
          <a:p>
            <a:pPr marL="342900" indent="-342900">
              <a:spcBef>
                <a:spcPts val="600"/>
              </a:spcBef>
              <a:buFont typeface="Arial" panose="020B0604020202020204" pitchFamily="34" charset="0"/>
              <a:buChar char="•"/>
            </a:pPr>
            <a:r>
              <a:rPr lang="en-US" sz="2400">
                <a:solidFill>
                  <a:srgbClr val="124170"/>
                </a:solidFill>
              </a:rPr>
              <a:t>The Quantile Range automatically populates.</a:t>
            </a:r>
          </a:p>
          <a:p>
            <a:pPr marL="342900" indent="-342900">
              <a:spcBef>
                <a:spcPts val="600"/>
              </a:spcBef>
              <a:buFont typeface="Arial" panose="020B0604020202020204" pitchFamily="34" charset="0"/>
              <a:buChar char="•"/>
            </a:pPr>
            <a:r>
              <a:rPr lang="en-US" sz="2400">
                <a:solidFill>
                  <a:srgbClr val="124170"/>
                </a:solidFill>
              </a:rPr>
              <a:t>Click “Search.”</a:t>
            </a:r>
          </a:p>
        </p:txBody>
      </p:sp>
    </p:spTree>
    <p:extLst>
      <p:ext uri="{BB962C8B-B14F-4D97-AF65-F5344CB8AC3E}">
        <p14:creationId xmlns:p14="http://schemas.microsoft.com/office/powerpoint/2010/main" val="136177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437716-AAC6-4712-B279-70169A4CFFBA}"/>
              </a:ext>
            </a:extLst>
          </p:cNvPr>
          <p:cNvPicPr>
            <a:picLocks noChangeAspect="1"/>
          </p:cNvPicPr>
          <p:nvPr/>
        </p:nvPicPr>
        <p:blipFill>
          <a:blip r:embed="rId2"/>
          <a:stretch>
            <a:fillRect/>
          </a:stretch>
        </p:blipFill>
        <p:spPr>
          <a:xfrm>
            <a:off x="0" y="0"/>
            <a:ext cx="11496511" cy="5986130"/>
          </a:xfrm>
          <a:prstGeom prst="rect">
            <a:avLst/>
          </a:prstGeom>
        </p:spPr>
      </p:pic>
      <p:sp>
        <p:nvSpPr>
          <p:cNvPr id="6" name="Title 5"/>
          <p:cNvSpPr txBox="1">
            <a:spLocks/>
          </p:cNvSpPr>
          <p:nvPr/>
        </p:nvSpPr>
        <p:spPr>
          <a:xfrm>
            <a:off x="4152452" y="6212410"/>
            <a:ext cx="79633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MATH@HOME</a:t>
            </a:r>
          </a:p>
        </p:txBody>
      </p:sp>
      <p:cxnSp>
        <p:nvCxnSpPr>
          <p:cNvPr id="11" name="Straight Arrow Connector 10">
            <a:extLst>
              <a:ext uri="{FF2B5EF4-FFF2-40B4-BE49-F238E27FC236}">
                <a16:creationId xmlns:a16="http://schemas.microsoft.com/office/drawing/2014/main" id="{0D3AF55A-671B-499A-9DDA-671606232409}"/>
              </a:ext>
            </a:extLst>
          </p:cNvPr>
          <p:cNvCxnSpPr>
            <a:cxnSpLocks/>
          </p:cNvCxnSpPr>
          <p:nvPr/>
        </p:nvCxnSpPr>
        <p:spPr>
          <a:xfrm flipH="1" flipV="1">
            <a:off x="3785192" y="1594884"/>
            <a:ext cx="4136624" cy="776176"/>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120108-A21B-4641-AC12-0C32234A141E}"/>
              </a:ext>
            </a:extLst>
          </p:cNvPr>
          <p:cNvSpPr txBox="1"/>
          <p:nvPr/>
        </p:nvSpPr>
        <p:spPr>
          <a:xfrm>
            <a:off x="7921816" y="1745231"/>
            <a:ext cx="3946358" cy="298543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chemeClr val="bg1">
                    <a:lumMod val="75000"/>
                  </a:schemeClr>
                </a:solidFill>
              </a:rPr>
              <a:t>Select State – West Virginia</a:t>
            </a:r>
          </a:p>
          <a:p>
            <a:pPr marL="342900" indent="-342900">
              <a:spcBef>
                <a:spcPts val="600"/>
              </a:spcBef>
              <a:buFont typeface="Arial" panose="020B0604020202020204" pitchFamily="34" charset="0"/>
              <a:buChar char="•"/>
            </a:pPr>
            <a:r>
              <a:rPr lang="en-US" sz="2400">
                <a:solidFill>
                  <a:srgbClr val="124170"/>
                </a:solidFill>
              </a:rPr>
              <a:t>Select Grade </a:t>
            </a:r>
          </a:p>
          <a:p>
            <a:pPr marL="342900" indent="-342900">
              <a:spcBef>
                <a:spcPts val="600"/>
              </a:spcBef>
              <a:buFont typeface="Arial" panose="020B0604020202020204" pitchFamily="34" charset="0"/>
              <a:buChar char="•"/>
            </a:pPr>
            <a:r>
              <a:rPr lang="en-US" sz="2400">
                <a:solidFill>
                  <a:srgbClr val="124170"/>
                </a:solidFill>
              </a:rPr>
              <a:t>Enter your student’s Quantile Measure.</a:t>
            </a:r>
          </a:p>
          <a:p>
            <a:pPr marL="342900" indent="-342900">
              <a:spcBef>
                <a:spcPts val="600"/>
              </a:spcBef>
              <a:buFont typeface="Arial" panose="020B0604020202020204" pitchFamily="34" charset="0"/>
              <a:buChar char="•"/>
            </a:pPr>
            <a:r>
              <a:rPr lang="en-US" sz="2400">
                <a:solidFill>
                  <a:srgbClr val="124170"/>
                </a:solidFill>
              </a:rPr>
              <a:t>The Quantile Range automatically populates.</a:t>
            </a:r>
          </a:p>
          <a:p>
            <a:pPr marL="342900" indent="-342900">
              <a:spcBef>
                <a:spcPts val="600"/>
              </a:spcBef>
              <a:buFont typeface="Arial" panose="020B0604020202020204" pitchFamily="34" charset="0"/>
              <a:buChar char="•"/>
            </a:pPr>
            <a:r>
              <a:rPr lang="en-US" sz="2400">
                <a:solidFill>
                  <a:srgbClr val="124170"/>
                </a:solidFill>
              </a:rPr>
              <a:t>Click “Search.”</a:t>
            </a:r>
          </a:p>
        </p:txBody>
      </p:sp>
    </p:spTree>
    <p:extLst>
      <p:ext uri="{BB962C8B-B14F-4D97-AF65-F5344CB8AC3E}">
        <p14:creationId xmlns:p14="http://schemas.microsoft.com/office/powerpoint/2010/main" val="361561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437716-AAC6-4712-B279-70169A4CFFBA}"/>
              </a:ext>
            </a:extLst>
          </p:cNvPr>
          <p:cNvPicPr>
            <a:picLocks noChangeAspect="1"/>
          </p:cNvPicPr>
          <p:nvPr/>
        </p:nvPicPr>
        <p:blipFill>
          <a:blip r:embed="rId2"/>
          <a:stretch>
            <a:fillRect/>
          </a:stretch>
        </p:blipFill>
        <p:spPr>
          <a:xfrm>
            <a:off x="0" y="0"/>
            <a:ext cx="11496511" cy="5986130"/>
          </a:xfrm>
          <a:prstGeom prst="rect">
            <a:avLst/>
          </a:prstGeom>
        </p:spPr>
      </p:pic>
      <p:sp>
        <p:nvSpPr>
          <p:cNvPr id="6" name="Title 5"/>
          <p:cNvSpPr txBox="1">
            <a:spLocks/>
          </p:cNvSpPr>
          <p:nvPr/>
        </p:nvSpPr>
        <p:spPr>
          <a:xfrm>
            <a:off x="4161596" y="6204020"/>
            <a:ext cx="79633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MATH@HOME</a:t>
            </a:r>
          </a:p>
        </p:txBody>
      </p:sp>
      <p:cxnSp>
        <p:nvCxnSpPr>
          <p:cNvPr id="11" name="Straight Arrow Connector 10">
            <a:extLst>
              <a:ext uri="{FF2B5EF4-FFF2-40B4-BE49-F238E27FC236}">
                <a16:creationId xmlns:a16="http://schemas.microsoft.com/office/drawing/2014/main" id="{0D3AF55A-671B-499A-9DDA-671606232409}"/>
              </a:ext>
            </a:extLst>
          </p:cNvPr>
          <p:cNvCxnSpPr>
            <a:cxnSpLocks/>
          </p:cNvCxnSpPr>
          <p:nvPr/>
        </p:nvCxnSpPr>
        <p:spPr>
          <a:xfrm flipH="1" flipV="1">
            <a:off x="4582634" y="2498652"/>
            <a:ext cx="3339182" cy="584790"/>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120108-A21B-4641-AC12-0C32234A141E}"/>
              </a:ext>
            </a:extLst>
          </p:cNvPr>
          <p:cNvSpPr txBox="1"/>
          <p:nvPr/>
        </p:nvSpPr>
        <p:spPr>
          <a:xfrm>
            <a:off x="7921816" y="1745231"/>
            <a:ext cx="3946358" cy="298543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chemeClr val="bg1">
                    <a:lumMod val="75000"/>
                  </a:schemeClr>
                </a:solidFill>
              </a:rPr>
              <a:t>Select State – West Virginia</a:t>
            </a:r>
          </a:p>
          <a:p>
            <a:pPr marL="342900" indent="-342900">
              <a:spcBef>
                <a:spcPts val="600"/>
              </a:spcBef>
              <a:buFont typeface="Arial" panose="020B0604020202020204" pitchFamily="34" charset="0"/>
              <a:buChar char="•"/>
            </a:pPr>
            <a:r>
              <a:rPr lang="en-US" sz="2400">
                <a:solidFill>
                  <a:schemeClr val="bg1">
                    <a:lumMod val="75000"/>
                  </a:schemeClr>
                </a:solidFill>
              </a:rPr>
              <a:t>Select Grade </a:t>
            </a:r>
          </a:p>
          <a:p>
            <a:pPr marL="342900" indent="-342900">
              <a:spcBef>
                <a:spcPts val="600"/>
              </a:spcBef>
              <a:buFont typeface="Arial" panose="020B0604020202020204" pitchFamily="34" charset="0"/>
              <a:buChar char="•"/>
            </a:pPr>
            <a:r>
              <a:rPr lang="en-US" sz="2400">
                <a:solidFill>
                  <a:srgbClr val="124170"/>
                </a:solidFill>
              </a:rPr>
              <a:t>Enter your student’s Quantile Measure.</a:t>
            </a:r>
          </a:p>
          <a:p>
            <a:pPr marL="342900" indent="-342900">
              <a:spcBef>
                <a:spcPts val="600"/>
              </a:spcBef>
              <a:buFont typeface="Arial" panose="020B0604020202020204" pitchFamily="34" charset="0"/>
              <a:buChar char="•"/>
            </a:pPr>
            <a:r>
              <a:rPr lang="en-US" sz="2400">
                <a:solidFill>
                  <a:srgbClr val="124170"/>
                </a:solidFill>
              </a:rPr>
              <a:t>The Quantile Range automatically populates.</a:t>
            </a:r>
          </a:p>
          <a:p>
            <a:pPr marL="342900" indent="-342900">
              <a:spcBef>
                <a:spcPts val="600"/>
              </a:spcBef>
              <a:buFont typeface="Arial" panose="020B0604020202020204" pitchFamily="34" charset="0"/>
              <a:buChar char="•"/>
            </a:pPr>
            <a:r>
              <a:rPr lang="en-US" sz="2400">
                <a:solidFill>
                  <a:srgbClr val="124170"/>
                </a:solidFill>
              </a:rPr>
              <a:t>Click “Search.”</a:t>
            </a:r>
          </a:p>
        </p:txBody>
      </p:sp>
    </p:spTree>
    <p:extLst>
      <p:ext uri="{BB962C8B-B14F-4D97-AF65-F5344CB8AC3E}">
        <p14:creationId xmlns:p14="http://schemas.microsoft.com/office/powerpoint/2010/main" val="106194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437716-AAC6-4712-B279-70169A4CFFBA}"/>
              </a:ext>
            </a:extLst>
          </p:cNvPr>
          <p:cNvPicPr>
            <a:picLocks noChangeAspect="1"/>
          </p:cNvPicPr>
          <p:nvPr/>
        </p:nvPicPr>
        <p:blipFill>
          <a:blip r:embed="rId2"/>
          <a:stretch>
            <a:fillRect/>
          </a:stretch>
        </p:blipFill>
        <p:spPr>
          <a:xfrm>
            <a:off x="0" y="0"/>
            <a:ext cx="11496511" cy="5986130"/>
          </a:xfrm>
          <a:prstGeom prst="rect">
            <a:avLst/>
          </a:prstGeom>
        </p:spPr>
      </p:pic>
      <p:sp>
        <p:nvSpPr>
          <p:cNvPr id="6"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MATH@HOME</a:t>
            </a:r>
          </a:p>
        </p:txBody>
      </p:sp>
      <p:cxnSp>
        <p:nvCxnSpPr>
          <p:cNvPr id="11" name="Straight Arrow Connector 10">
            <a:extLst>
              <a:ext uri="{FF2B5EF4-FFF2-40B4-BE49-F238E27FC236}">
                <a16:creationId xmlns:a16="http://schemas.microsoft.com/office/drawing/2014/main" id="{0D3AF55A-671B-499A-9DDA-671606232409}"/>
              </a:ext>
            </a:extLst>
          </p:cNvPr>
          <p:cNvCxnSpPr>
            <a:cxnSpLocks/>
          </p:cNvCxnSpPr>
          <p:nvPr/>
        </p:nvCxnSpPr>
        <p:spPr>
          <a:xfrm flipH="1" flipV="1">
            <a:off x="7400260" y="3615070"/>
            <a:ext cx="521556" cy="797442"/>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120108-A21B-4641-AC12-0C32234A141E}"/>
              </a:ext>
            </a:extLst>
          </p:cNvPr>
          <p:cNvSpPr txBox="1"/>
          <p:nvPr/>
        </p:nvSpPr>
        <p:spPr>
          <a:xfrm>
            <a:off x="7921816" y="1745231"/>
            <a:ext cx="3946358" cy="298543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chemeClr val="bg1">
                    <a:lumMod val="75000"/>
                  </a:schemeClr>
                </a:solidFill>
              </a:rPr>
              <a:t>Select State – West Virginia</a:t>
            </a:r>
          </a:p>
          <a:p>
            <a:pPr marL="342900" indent="-342900">
              <a:spcBef>
                <a:spcPts val="600"/>
              </a:spcBef>
              <a:buFont typeface="Arial" panose="020B0604020202020204" pitchFamily="34" charset="0"/>
              <a:buChar char="•"/>
            </a:pPr>
            <a:r>
              <a:rPr lang="en-US" sz="2400">
                <a:solidFill>
                  <a:schemeClr val="bg1">
                    <a:lumMod val="75000"/>
                  </a:schemeClr>
                </a:solidFill>
              </a:rPr>
              <a:t>Select Grade </a:t>
            </a:r>
          </a:p>
          <a:p>
            <a:pPr marL="342900" indent="-342900">
              <a:spcBef>
                <a:spcPts val="600"/>
              </a:spcBef>
              <a:buFont typeface="Arial" panose="020B0604020202020204" pitchFamily="34" charset="0"/>
              <a:buChar char="•"/>
            </a:pPr>
            <a:r>
              <a:rPr lang="en-US" sz="2400">
                <a:solidFill>
                  <a:schemeClr val="bg1">
                    <a:lumMod val="75000"/>
                  </a:schemeClr>
                </a:solidFill>
              </a:rPr>
              <a:t>Enter your student’s Quantile Measure.</a:t>
            </a:r>
          </a:p>
          <a:p>
            <a:pPr marL="342900" indent="-342900">
              <a:spcBef>
                <a:spcPts val="600"/>
              </a:spcBef>
              <a:buFont typeface="Arial" panose="020B0604020202020204" pitchFamily="34" charset="0"/>
              <a:buChar char="•"/>
            </a:pPr>
            <a:r>
              <a:rPr lang="en-US" sz="2400">
                <a:solidFill>
                  <a:schemeClr val="bg1">
                    <a:lumMod val="75000"/>
                  </a:schemeClr>
                </a:solidFill>
              </a:rPr>
              <a:t>The Quantile Range automatically populates.</a:t>
            </a:r>
          </a:p>
          <a:p>
            <a:pPr marL="342900" indent="-342900">
              <a:spcBef>
                <a:spcPts val="600"/>
              </a:spcBef>
              <a:buFont typeface="Arial" panose="020B0604020202020204" pitchFamily="34" charset="0"/>
              <a:buChar char="•"/>
            </a:pPr>
            <a:r>
              <a:rPr lang="en-US" sz="2400">
                <a:solidFill>
                  <a:srgbClr val="124170"/>
                </a:solidFill>
              </a:rPr>
              <a:t>Click “Search.”</a:t>
            </a:r>
          </a:p>
        </p:txBody>
      </p:sp>
    </p:spTree>
    <p:extLst>
      <p:ext uri="{BB962C8B-B14F-4D97-AF65-F5344CB8AC3E}">
        <p14:creationId xmlns:p14="http://schemas.microsoft.com/office/powerpoint/2010/main" val="386287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437716-AAC6-4712-B279-70169A4CFFBA}"/>
              </a:ext>
            </a:extLst>
          </p:cNvPr>
          <p:cNvPicPr>
            <a:picLocks noChangeAspect="1"/>
          </p:cNvPicPr>
          <p:nvPr/>
        </p:nvPicPr>
        <p:blipFill>
          <a:blip r:embed="rId2"/>
          <a:stretch>
            <a:fillRect/>
          </a:stretch>
        </p:blipFill>
        <p:spPr>
          <a:xfrm>
            <a:off x="0" y="0"/>
            <a:ext cx="11496511" cy="5986130"/>
          </a:xfrm>
          <a:prstGeom prst="rect">
            <a:avLst/>
          </a:prstGeom>
        </p:spPr>
      </p:pic>
      <p:sp>
        <p:nvSpPr>
          <p:cNvPr id="6" name="Title 5"/>
          <p:cNvSpPr txBox="1">
            <a:spLocks/>
          </p:cNvSpPr>
          <p:nvPr/>
        </p:nvSpPr>
        <p:spPr>
          <a:xfrm>
            <a:off x="4152452" y="6212410"/>
            <a:ext cx="797249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MATH@HOME</a:t>
            </a:r>
          </a:p>
        </p:txBody>
      </p:sp>
      <p:cxnSp>
        <p:nvCxnSpPr>
          <p:cNvPr id="11" name="Straight Arrow Connector 10">
            <a:extLst>
              <a:ext uri="{FF2B5EF4-FFF2-40B4-BE49-F238E27FC236}">
                <a16:creationId xmlns:a16="http://schemas.microsoft.com/office/drawing/2014/main" id="{0D3AF55A-671B-499A-9DDA-671606232409}"/>
              </a:ext>
            </a:extLst>
          </p:cNvPr>
          <p:cNvCxnSpPr>
            <a:cxnSpLocks/>
          </p:cNvCxnSpPr>
          <p:nvPr/>
        </p:nvCxnSpPr>
        <p:spPr>
          <a:xfrm flipH="1">
            <a:off x="1371600" y="4890977"/>
            <a:ext cx="6550216" cy="627321"/>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120108-A21B-4641-AC12-0C32234A141E}"/>
              </a:ext>
            </a:extLst>
          </p:cNvPr>
          <p:cNvSpPr txBox="1"/>
          <p:nvPr/>
        </p:nvSpPr>
        <p:spPr>
          <a:xfrm>
            <a:off x="7921816" y="1745231"/>
            <a:ext cx="3946358" cy="343170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chemeClr val="bg1">
                    <a:lumMod val="75000"/>
                  </a:schemeClr>
                </a:solidFill>
              </a:rPr>
              <a:t>Select State – West Virginia</a:t>
            </a:r>
          </a:p>
          <a:p>
            <a:pPr marL="342900" indent="-342900">
              <a:spcBef>
                <a:spcPts val="600"/>
              </a:spcBef>
              <a:buFont typeface="Arial" panose="020B0604020202020204" pitchFamily="34" charset="0"/>
              <a:buChar char="•"/>
            </a:pPr>
            <a:r>
              <a:rPr lang="en-US" sz="2400">
                <a:solidFill>
                  <a:schemeClr val="bg1">
                    <a:lumMod val="75000"/>
                  </a:schemeClr>
                </a:solidFill>
              </a:rPr>
              <a:t>Select Grade </a:t>
            </a:r>
          </a:p>
          <a:p>
            <a:pPr marL="342900" indent="-342900">
              <a:spcBef>
                <a:spcPts val="600"/>
              </a:spcBef>
              <a:buFont typeface="Arial" panose="020B0604020202020204" pitchFamily="34" charset="0"/>
              <a:buChar char="•"/>
            </a:pPr>
            <a:r>
              <a:rPr lang="en-US" sz="2400">
                <a:solidFill>
                  <a:schemeClr val="bg1">
                    <a:lumMod val="75000"/>
                  </a:schemeClr>
                </a:solidFill>
              </a:rPr>
              <a:t>Enter your student’s Quantile Measure.</a:t>
            </a:r>
          </a:p>
          <a:p>
            <a:pPr marL="342900" indent="-342900">
              <a:spcBef>
                <a:spcPts val="600"/>
              </a:spcBef>
              <a:buFont typeface="Arial" panose="020B0604020202020204" pitchFamily="34" charset="0"/>
              <a:buChar char="•"/>
            </a:pPr>
            <a:r>
              <a:rPr lang="en-US" sz="2400">
                <a:solidFill>
                  <a:schemeClr val="bg1">
                    <a:lumMod val="75000"/>
                  </a:schemeClr>
                </a:solidFill>
              </a:rPr>
              <a:t>The Quantile Range automatically populates.</a:t>
            </a:r>
          </a:p>
          <a:p>
            <a:pPr marL="342900" indent="-342900">
              <a:spcBef>
                <a:spcPts val="600"/>
              </a:spcBef>
              <a:buFont typeface="Arial" panose="020B0604020202020204" pitchFamily="34" charset="0"/>
              <a:buChar char="•"/>
            </a:pPr>
            <a:r>
              <a:rPr lang="en-US" sz="2400">
                <a:solidFill>
                  <a:schemeClr val="bg1">
                    <a:lumMod val="75000"/>
                  </a:schemeClr>
                </a:solidFill>
              </a:rPr>
              <a:t>Click “Search.”</a:t>
            </a:r>
          </a:p>
          <a:p>
            <a:pPr marL="342900" indent="-342900">
              <a:spcBef>
                <a:spcPts val="600"/>
              </a:spcBef>
              <a:buFont typeface="Arial" panose="020B0604020202020204" pitchFamily="34" charset="0"/>
              <a:buChar char="•"/>
            </a:pPr>
            <a:r>
              <a:rPr lang="en-US" sz="2400">
                <a:solidFill>
                  <a:srgbClr val="124170"/>
                </a:solidFill>
              </a:rPr>
              <a:t>Results appear</a:t>
            </a:r>
          </a:p>
        </p:txBody>
      </p:sp>
    </p:spTree>
    <p:extLst>
      <p:ext uri="{BB962C8B-B14F-4D97-AF65-F5344CB8AC3E}">
        <p14:creationId xmlns:p14="http://schemas.microsoft.com/office/powerpoint/2010/main" val="58689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7</a:t>
            </a:fld>
            <a:endParaRPr lang="en-US"/>
          </a:p>
        </p:txBody>
      </p:sp>
      <p:sp>
        <p:nvSpPr>
          <p:cNvPr id="3" name="TextBox 2"/>
          <p:cNvSpPr txBox="1"/>
          <p:nvPr/>
        </p:nvSpPr>
        <p:spPr>
          <a:xfrm>
            <a:off x="1032386" y="747251"/>
            <a:ext cx="6702362" cy="707886"/>
          </a:xfrm>
          <a:prstGeom prst="rect">
            <a:avLst/>
          </a:prstGeom>
          <a:noFill/>
        </p:spPr>
        <p:txBody>
          <a:bodyPr wrap="square" rtlCol="0">
            <a:spAutoFit/>
          </a:bodyPr>
          <a:lstStyle/>
          <a:p>
            <a:r>
              <a:rPr lang="en-US" sz="4000" b="1">
                <a:solidFill>
                  <a:srgbClr val="003F74"/>
                </a:solidFill>
              </a:rPr>
              <a:t>What are Quantile Measures?</a:t>
            </a:r>
          </a:p>
        </p:txBody>
      </p:sp>
      <p:sp>
        <p:nvSpPr>
          <p:cNvPr id="4" name="TextBox 3"/>
          <p:cNvSpPr txBox="1"/>
          <p:nvPr/>
        </p:nvSpPr>
        <p:spPr>
          <a:xfrm>
            <a:off x="9234413" y="6136702"/>
            <a:ext cx="272353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QUANTILES</a:t>
            </a:r>
          </a:p>
        </p:txBody>
      </p:sp>
      <p:sp>
        <p:nvSpPr>
          <p:cNvPr id="5" name="TextBox 4"/>
          <p:cNvSpPr txBox="1"/>
          <p:nvPr/>
        </p:nvSpPr>
        <p:spPr>
          <a:xfrm>
            <a:off x="2172928" y="1945167"/>
            <a:ext cx="7865807" cy="1815882"/>
          </a:xfrm>
          <a:prstGeom prst="rect">
            <a:avLst/>
          </a:prstGeom>
          <a:noFill/>
        </p:spPr>
        <p:txBody>
          <a:bodyPr wrap="square" rtlCol="0">
            <a:spAutoFit/>
          </a:bodyPr>
          <a:lstStyle/>
          <a:p>
            <a:r>
              <a:rPr lang="en-US" sz="2800">
                <a:solidFill>
                  <a:srgbClr val="003F74"/>
                </a:solidFill>
              </a:rPr>
              <a:t>The Quantile Framework for Mathematics helps identify the math concepts your student knows and matches your student with the concepts he or she is ready to learn.</a:t>
            </a:r>
          </a:p>
        </p:txBody>
      </p:sp>
    </p:spTree>
    <p:extLst>
      <p:ext uri="{BB962C8B-B14F-4D97-AF65-F5344CB8AC3E}">
        <p14:creationId xmlns:p14="http://schemas.microsoft.com/office/powerpoint/2010/main" val="2117733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437716-AAC6-4712-B279-70169A4CFFBA}"/>
              </a:ext>
            </a:extLst>
          </p:cNvPr>
          <p:cNvPicPr>
            <a:picLocks noChangeAspect="1"/>
          </p:cNvPicPr>
          <p:nvPr/>
        </p:nvPicPr>
        <p:blipFill>
          <a:blip r:embed="rId2"/>
          <a:stretch>
            <a:fillRect/>
          </a:stretch>
        </p:blipFill>
        <p:spPr>
          <a:xfrm>
            <a:off x="0" y="0"/>
            <a:ext cx="11496511" cy="5986130"/>
          </a:xfrm>
          <a:prstGeom prst="rect">
            <a:avLst/>
          </a:prstGeom>
        </p:spPr>
      </p:pic>
      <p:sp>
        <p:nvSpPr>
          <p:cNvPr id="6" name="Title 5"/>
          <p:cNvSpPr txBox="1">
            <a:spLocks/>
          </p:cNvSpPr>
          <p:nvPr/>
        </p:nvSpPr>
        <p:spPr>
          <a:xfrm>
            <a:off x="4152452" y="6212410"/>
            <a:ext cx="797249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MATH@HOME</a:t>
            </a:r>
          </a:p>
        </p:txBody>
      </p:sp>
      <p:cxnSp>
        <p:nvCxnSpPr>
          <p:cNvPr id="11" name="Straight Arrow Connector 10">
            <a:extLst>
              <a:ext uri="{FF2B5EF4-FFF2-40B4-BE49-F238E27FC236}">
                <a16:creationId xmlns:a16="http://schemas.microsoft.com/office/drawing/2014/main" id="{0D3AF55A-671B-499A-9DDA-671606232409}"/>
              </a:ext>
            </a:extLst>
          </p:cNvPr>
          <p:cNvCxnSpPr>
            <a:cxnSpLocks/>
          </p:cNvCxnSpPr>
          <p:nvPr/>
        </p:nvCxnSpPr>
        <p:spPr>
          <a:xfrm flipH="1">
            <a:off x="1371600" y="4774019"/>
            <a:ext cx="6550216" cy="744279"/>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120108-A21B-4641-AC12-0C32234A141E}"/>
              </a:ext>
            </a:extLst>
          </p:cNvPr>
          <p:cNvSpPr txBox="1"/>
          <p:nvPr/>
        </p:nvSpPr>
        <p:spPr>
          <a:xfrm>
            <a:off x="7921816" y="3629363"/>
            <a:ext cx="3946358" cy="164660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a:solidFill>
                  <a:srgbClr val="124170"/>
                </a:solidFill>
              </a:rPr>
              <a:t>Click on a resource to use with your student.</a:t>
            </a:r>
          </a:p>
          <a:p>
            <a:pPr marL="342900" indent="-342900">
              <a:spcBef>
                <a:spcPts val="600"/>
              </a:spcBef>
              <a:buFont typeface="Arial" panose="020B0604020202020204" pitchFamily="34" charset="0"/>
              <a:buChar char="•"/>
            </a:pPr>
            <a:r>
              <a:rPr lang="en-US" sz="2400">
                <a:solidFill>
                  <a:srgbClr val="124170"/>
                </a:solidFill>
              </a:rPr>
              <a:t>You will be directed to the resource.</a:t>
            </a:r>
          </a:p>
        </p:txBody>
      </p:sp>
    </p:spTree>
    <p:extLst>
      <p:ext uri="{BB962C8B-B14F-4D97-AF65-F5344CB8AC3E}">
        <p14:creationId xmlns:p14="http://schemas.microsoft.com/office/powerpoint/2010/main" val="47803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QUANTILE RESOURCES</a:t>
            </a:r>
          </a:p>
        </p:txBody>
      </p:sp>
      <p:pic>
        <p:nvPicPr>
          <p:cNvPr id="3" name="Picture 2"/>
          <p:cNvPicPr>
            <a:picLocks noChangeAspect="1"/>
          </p:cNvPicPr>
          <p:nvPr/>
        </p:nvPicPr>
        <p:blipFill rotWithShape="1">
          <a:blip r:embed="rId2"/>
          <a:srcRect b="5969"/>
          <a:stretch/>
        </p:blipFill>
        <p:spPr>
          <a:xfrm>
            <a:off x="2590892" y="0"/>
            <a:ext cx="6514029" cy="5805835"/>
          </a:xfrm>
          <a:prstGeom prst="rect">
            <a:avLst/>
          </a:prstGeom>
        </p:spPr>
      </p:pic>
      <p:cxnSp>
        <p:nvCxnSpPr>
          <p:cNvPr id="5" name="Straight Arrow Connector 4"/>
          <p:cNvCxnSpPr>
            <a:cxnSpLocks/>
          </p:cNvCxnSpPr>
          <p:nvPr/>
        </p:nvCxnSpPr>
        <p:spPr>
          <a:xfrm flipH="1">
            <a:off x="6096000" y="2211573"/>
            <a:ext cx="4582634" cy="2753832"/>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0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35916"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QUANTILE RESOURCES</a:t>
            </a:r>
          </a:p>
        </p:txBody>
      </p:sp>
      <p:pic>
        <p:nvPicPr>
          <p:cNvPr id="2" name="Picture 1"/>
          <p:cNvPicPr>
            <a:picLocks noChangeAspect="1"/>
          </p:cNvPicPr>
          <p:nvPr/>
        </p:nvPicPr>
        <p:blipFill>
          <a:blip r:embed="rId3"/>
          <a:stretch>
            <a:fillRect/>
          </a:stretch>
        </p:blipFill>
        <p:spPr>
          <a:xfrm>
            <a:off x="216569" y="326630"/>
            <a:ext cx="7256109" cy="4221307"/>
          </a:xfrm>
          <a:prstGeom prst="rect">
            <a:avLst/>
          </a:prstGeom>
        </p:spPr>
      </p:pic>
      <p:pic>
        <p:nvPicPr>
          <p:cNvPr id="6" name="Picture 5"/>
          <p:cNvPicPr preferRelativeResize="0">
            <a:picLocks noChangeAspect="1"/>
          </p:cNvPicPr>
          <p:nvPr/>
        </p:nvPicPr>
        <p:blipFill>
          <a:blip r:embed="rId4"/>
          <a:stretch>
            <a:fillRect/>
          </a:stretch>
        </p:blipFill>
        <p:spPr>
          <a:xfrm>
            <a:off x="8006316" y="374793"/>
            <a:ext cx="3668233" cy="5324074"/>
          </a:xfrm>
          <a:prstGeom prst="rect">
            <a:avLst/>
          </a:prstGeom>
        </p:spPr>
      </p:pic>
    </p:spTree>
    <p:extLst>
      <p:ext uri="{BB962C8B-B14F-4D97-AF65-F5344CB8AC3E}">
        <p14:creationId xmlns:p14="http://schemas.microsoft.com/office/powerpoint/2010/main" val="400229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85787" y="1366224"/>
            <a:ext cx="7101553" cy="2400657"/>
          </a:xfrm>
          <a:prstGeom prst="rect">
            <a:avLst/>
          </a:prstGeom>
          <a:noFill/>
        </p:spPr>
        <p:txBody>
          <a:bodyPr wrap="square" lIns="91440" tIns="45720" rIns="91440" bIns="45720" rtlCol="0" anchor="t">
            <a:spAutoFit/>
          </a:bodyPr>
          <a:lstStyle/>
          <a:p>
            <a:r>
              <a:rPr lang="en-US" sz="2800">
                <a:solidFill>
                  <a:srgbClr val="124170"/>
                </a:solidFill>
              </a:rPr>
              <a:t>Listed on the Quantile page are several resources.  </a:t>
            </a:r>
          </a:p>
          <a:p>
            <a:pPr>
              <a:spcBef>
                <a:spcPts val="1200"/>
              </a:spcBef>
            </a:pPr>
            <a:r>
              <a:rPr lang="en-US" sz="2800">
                <a:solidFill>
                  <a:srgbClr val="124170"/>
                </a:solidFill>
              </a:rPr>
              <a:t>Below are directions to locate additional Quantile resources detailed on the West Virginia Lexile and Quantile Measures Report.    </a:t>
            </a:r>
            <a:endParaRPr lang="en-US" sz="2800">
              <a:solidFill>
                <a:srgbClr val="124170"/>
              </a:solidFill>
              <a:cs typeface="Calibri"/>
            </a:endParaRPr>
          </a:p>
        </p:txBody>
      </p:sp>
      <p:pic>
        <p:nvPicPr>
          <p:cNvPr id="5" name="Picture 4"/>
          <p:cNvPicPr>
            <a:picLocks noChangeAspect="1"/>
          </p:cNvPicPr>
          <p:nvPr/>
        </p:nvPicPr>
        <p:blipFill>
          <a:blip r:embed="rId2"/>
          <a:stretch>
            <a:fillRect/>
          </a:stretch>
        </p:blipFill>
        <p:spPr>
          <a:xfrm>
            <a:off x="8005950" y="374762"/>
            <a:ext cx="3661562" cy="5314392"/>
          </a:xfrm>
          <a:prstGeom prst="rect">
            <a:avLst/>
          </a:prstGeom>
        </p:spPr>
      </p:pic>
      <p:sp>
        <p:nvSpPr>
          <p:cNvPr id="6" name="Title 5"/>
          <p:cNvSpPr txBox="1">
            <a:spLocks/>
          </p:cNvSpPr>
          <p:nvPr/>
        </p:nvSpPr>
        <p:spPr>
          <a:xfrm>
            <a:off x="4152452" y="6212410"/>
            <a:ext cx="79633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QUANTILE RESOURCES</a:t>
            </a:r>
          </a:p>
        </p:txBody>
      </p:sp>
    </p:spTree>
    <p:extLst>
      <p:ext uri="{BB962C8B-B14F-4D97-AF65-F5344CB8AC3E}">
        <p14:creationId xmlns:p14="http://schemas.microsoft.com/office/powerpoint/2010/main" val="128438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05095" y="373521"/>
            <a:ext cx="3663272" cy="5316874"/>
          </a:xfrm>
          <a:prstGeom prst="rect">
            <a:avLst/>
          </a:prstGeom>
        </p:spPr>
      </p:pic>
      <p:sp>
        <p:nvSpPr>
          <p:cNvPr id="6" name="Title 5"/>
          <p:cNvSpPr txBox="1">
            <a:spLocks/>
          </p:cNvSpPr>
          <p:nvPr/>
        </p:nvSpPr>
        <p:spPr>
          <a:xfrm>
            <a:off x="4152452" y="6212410"/>
            <a:ext cx="79542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SUMMER MATH CHALLENGE</a:t>
            </a:r>
          </a:p>
        </p:txBody>
      </p:sp>
      <p:cxnSp>
        <p:nvCxnSpPr>
          <p:cNvPr id="7" name="Straight Arrow Connector 6"/>
          <p:cNvCxnSpPr>
            <a:cxnSpLocks/>
            <a:stCxn id="4" idx="3"/>
          </p:cNvCxnSpPr>
          <p:nvPr/>
        </p:nvCxnSpPr>
        <p:spPr>
          <a:xfrm>
            <a:off x="4644899" y="496251"/>
            <a:ext cx="4867811" cy="1789749"/>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1759" y="742312"/>
            <a:ext cx="7452434" cy="4832092"/>
          </a:xfrm>
          <a:prstGeom prst="rect">
            <a:avLst/>
          </a:prstGeom>
          <a:solidFill>
            <a:schemeClr val="bg1"/>
          </a:solidFill>
        </p:spPr>
        <p:txBody>
          <a:bodyPr wrap="square" rtlCol="0">
            <a:spAutoFit/>
          </a:bodyPr>
          <a:lstStyle/>
          <a:p>
            <a:r>
              <a:rPr lang="en-US" sz="2800">
                <a:solidFill>
                  <a:srgbClr val="124170"/>
                </a:solidFill>
              </a:rPr>
              <a:t>The typical student loses approximately 2.6 months of grade-level equivalency in math skills over the summer months each year.</a:t>
            </a:r>
          </a:p>
          <a:p>
            <a:r>
              <a:rPr lang="en-US" sz="2800">
                <a:solidFill>
                  <a:srgbClr val="124170"/>
                </a:solidFill>
              </a:rPr>
              <a:t>You can help your student keep his or her math skills sharp over the summer by joining the Summer Math Challenge, a FREE math-skills program designed for students who have just completed 1</a:t>
            </a:r>
            <a:r>
              <a:rPr lang="en-US" sz="2800" baseline="30000">
                <a:solidFill>
                  <a:srgbClr val="124170"/>
                </a:solidFill>
              </a:rPr>
              <a:t>st</a:t>
            </a:r>
            <a:r>
              <a:rPr lang="en-US" sz="2800">
                <a:solidFill>
                  <a:srgbClr val="124170"/>
                </a:solidFill>
              </a:rPr>
              <a:t> through 8</a:t>
            </a:r>
            <a:r>
              <a:rPr lang="en-US" sz="2800" baseline="30000">
                <a:solidFill>
                  <a:srgbClr val="124170"/>
                </a:solidFill>
              </a:rPr>
              <a:t>th</a:t>
            </a:r>
            <a:r>
              <a:rPr lang="en-US" sz="2800">
                <a:solidFill>
                  <a:srgbClr val="124170"/>
                </a:solidFill>
              </a:rPr>
              <a:t> grades.  The Summer Math Challenge helps your student retain skills learned during the school year and continue to navigate the path to success in college and career.</a:t>
            </a:r>
          </a:p>
        </p:txBody>
      </p:sp>
      <p:pic>
        <p:nvPicPr>
          <p:cNvPr id="4" name="Picture 3"/>
          <p:cNvPicPr>
            <a:picLocks noChangeAspect="1"/>
          </p:cNvPicPr>
          <p:nvPr/>
        </p:nvPicPr>
        <p:blipFill>
          <a:blip r:embed="rId4"/>
          <a:stretch>
            <a:fillRect/>
          </a:stretch>
        </p:blipFill>
        <p:spPr>
          <a:xfrm>
            <a:off x="406274" y="134301"/>
            <a:ext cx="4238625" cy="723900"/>
          </a:xfrm>
          <a:prstGeom prst="rect">
            <a:avLst/>
          </a:prstGeom>
        </p:spPr>
      </p:pic>
    </p:spTree>
    <p:extLst>
      <p:ext uri="{BB962C8B-B14F-4D97-AF65-F5344CB8AC3E}">
        <p14:creationId xmlns:p14="http://schemas.microsoft.com/office/powerpoint/2010/main" val="32610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1467853" y="3610535"/>
            <a:ext cx="2016624" cy="648644"/>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484477" y="3610535"/>
            <a:ext cx="6463923" cy="2270879"/>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789402" y="563547"/>
            <a:ext cx="10472155" cy="3046988"/>
          </a:xfrm>
          <a:prstGeom prst="rect">
            <a:avLst/>
          </a:prstGeom>
          <a:noFill/>
        </p:spPr>
        <p:txBody>
          <a:bodyPr wrap="square" rtlCol="0">
            <a:spAutoFit/>
          </a:bodyPr>
          <a:lstStyle/>
          <a:p>
            <a:pPr>
              <a:spcBef>
                <a:spcPts val="1200"/>
              </a:spcBef>
            </a:pPr>
            <a:r>
              <a:rPr lang="en-US" sz="3200" b="1">
                <a:solidFill>
                  <a:srgbClr val="124170"/>
                </a:solidFill>
              </a:rPr>
              <a:t>How It Works</a:t>
            </a:r>
          </a:p>
          <a:p>
            <a:pPr>
              <a:spcBef>
                <a:spcPts val="1200"/>
              </a:spcBef>
            </a:pPr>
            <a:r>
              <a:rPr lang="en-US" sz="2800">
                <a:solidFill>
                  <a:srgbClr val="124170"/>
                </a:solidFill>
              </a:rPr>
              <a:t>For six weeks in the summer, you will receive daily emails with fun activities and links to educational resources.  When the program ends, you can print an award certificate to celebrate your student’s summer math accomplishment!</a:t>
            </a:r>
          </a:p>
          <a:p>
            <a:pPr>
              <a:spcBef>
                <a:spcPts val="1200"/>
              </a:spcBef>
            </a:pPr>
            <a:r>
              <a:rPr lang="en-US" sz="2800">
                <a:solidFill>
                  <a:srgbClr val="124170"/>
                </a:solidFill>
              </a:rPr>
              <a:t>Click “</a:t>
            </a:r>
            <a:r>
              <a:rPr lang="en-US" sz="2800">
                <a:solidFill>
                  <a:srgbClr val="5DCFE5"/>
                </a:solidFill>
              </a:rPr>
              <a:t>Sign in or register for the Summer Math Challenge</a:t>
            </a:r>
            <a:r>
              <a:rPr lang="en-US" sz="2800">
                <a:solidFill>
                  <a:srgbClr val="124170"/>
                </a:solidFill>
              </a:rPr>
              <a:t>.”</a:t>
            </a:r>
          </a:p>
        </p:txBody>
      </p:sp>
      <p:sp>
        <p:nvSpPr>
          <p:cNvPr id="13" name="Title 5"/>
          <p:cNvSpPr txBox="1">
            <a:spLocks/>
          </p:cNvSpPr>
          <p:nvPr/>
        </p:nvSpPr>
        <p:spPr>
          <a:xfrm>
            <a:off x="4152452" y="6212410"/>
            <a:ext cx="7972492"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SUMMER MATH CHALLENGE</a:t>
            </a:r>
          </a:p>
        </p:txBody>
      </p:sp>
    </p:spTree>
    <p:extLst>
      <p:ext uri="{BB962C8B-B14F-4D97-AF65-F5344CB8AC3E}">
        <p14:creationId xmlns:p14="http://schemas.microsoft.com/office/powerpoint/2010/main" val="302602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303" b="2684"/>
          <a:stretch/>
        </p:blipFill>
        <p:spPr>
          <a:xfrm>
            <a:off x="858549" y="1528009"/>
            <a:ext cx="10403010" cy="4379495"/>
          </a:xfrm>
          <a:prstGeom prst="rect">
            <a:avLst/>
          </a:prstGeom>
        </p:spPr>
      </p:pic>
      <p:pic>
        <p:nvPicPr>
          <p:cNvPr id="5" name="Picture 4"/>
          <p:cNvPicPr>
            <a:picLocks noChangeAspect="1"/>
          </p:cNvPicPr>
          <p:nvPr/>
        </p:nvPicPr>
        <p:blipFill>
          <a:blip r:embed="rId3"/>
          <a:stretch>
            <a:fillRect/>
          </a:stretch>
        </p:blipFill>
        <p:spPr>
          <a:xfrm>
            <a:off x="564881" y="264350"/>
            <a:ext cx="10990346" cy="958754"/>
          </a:xfrm>
          <a:prstGeom prst="rect">
            <a:avLst/>
          </a:prstGeom>
        </p:spPr>
      </p:pic>
      <p:sp>
        <p:nvSpPr>
          <p:cNvPr id="8" name="Title 5"/>
          <p:cNvSpPr txBox="1">
            <a:spLocks/>
          </p:cNvSpPr>
          <p:nvPr/>
        </p:nvSpPr>
        <p:spPr>
          <a:xfrm>
            <a:off x="4152452" y="6212410"/>
            <a:ext cx="7945060"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SUMMER MATH CHALLENGE</a:t>
            </a:r>
          </a:p>
        </p:txBody>
      </p:sp>
      <p:sp>
        <p:nvSpPr>
          <p:cNvPr id="9" name="TextBox 8"/>
          <p:cNvSpPr txBox="1"/>
          <p:nvPr/>
        </p:nvSpPr>
        <p:spPr>
          <a:xfrm>
            <a:off x="858549" y="1144724"/>
            <a:ext cx="4355431" cy="461665"/>
          </a:xfrm>
          <a:prstGeom prst="rect">
            <a:avLst/>
          </a:prstGeom>
          <a:noFill/>
        </p:spPr>
        <p:txBody>
          <a:bodyPr wrap="square" rtlCol="0">
            <a:spAutoFit/>
          </a:bodyPr>
          <a:lstStyle/>
          <a:p>
            <a:r>
              <a:rPr lang="en-US" sz="2400">
                <a:solidFill>
                  <a:srgbClr val="124170"/>
                </a:solidFill>
              </a:rPr>
              <a:t>Sample email:</a:t>
            </a:r>
          </a:p>
        </p:txBody>
      </p:sp>
    </p:spTree>
    <p:extLst>
      <p:ext uri="{BB962C8B-B14F-4D97-AF65-F5344CB8AC3E}">
        <p14:creationId xmlns:p14="http://schemas.microsoft.com/office/powerpoint/2010/main" val="417694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45060"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FACT SHEETS</a:t>
            </a:r>
          </a:p>
        </p:txBody>
      </p:sp>
      <p:pic>
        <p:nvPicPr>
          <p:cNvPr id="5" name="Picture 4"/>
          <p:cNvPicPr>
            <a:picLocks noChangeAspect="1"/>
          </p:cNvPicPr>
          <p:nvPr/>
        </p:nvPicPr>
        <p:blipFill rotWithShape="1">
          <a:blip r:embed="rId2"/>
          <a:srcRect r="48637" b="64106"/>
          <a:stretch/>
        </p:blipFill>
        <p:spPr>
          <a:xfrm>
            <a:off x="738187" y="782043"/>
            <a:ext cx="4862513" cy="700088"/>
          </a:xfrm>
          <a:prstGeom prst="rect">
            <a:avLst/>
          </a:prstGeom>
        </p:spPr>
      </p:pic>
      <p:pic>
        <p:nvPicPr>
          <p:cNvPr id="8" name="Picture 7"/>
          <p:cNvPicPr>
            <a:picLocks noChangeAspect="1"/>
          </p:cNvPicPr>
          <p:nvPr/>
        </p:nvPicPr>
        <p:blipFill>
          <a:blip r:embed="rId3"/>
          <a:stretch>
            <a:fillRect/>
          </a:stretch>
        </p:blipFill>
        <p:spPr>
          <a:xfrm>
            <a:off x="7851212" y="373520"/>
            <a:ext cx="3663272" cy="5316874"/>
          </a:xfrm>
          <a:prstGeom prst="rect">
            <a:avLst/>
          </a:prstGeom>
        </p:spPr>
      </p:pic>
      <p:cxnSp>
        <p:nvCxnSpPr>
          <p:cNvPr id="7" name="Straight Arrow Connector 6"/>
          <p:cNvCxnSpPr>
            <a:cxnSpLocks/>
          </p:cNvCxnSpPr>
          <p:nvPr/>
        </p:nvCxnSpPr>
        <p:spPr>
          <a:xfrm>
            <a:off x="5391150" y="1132087"/>
            <a:ext cx="5324475" cy="1192013"/>
          </a:xfrm>
          <a:prstGeom prst="straightConnector1">
            <a:avLst/>
          </a:prstGeom>
          <a:ln w="76200">
            <a:solidFill>
              <a:srgbClr val="94131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4238" y="1832175"/>
            <a:ext cx="6736557" cy="954107"/>
          </a:xfrm>
          <a:prstGeom prst="rect">
            <a:avLst/>
          </a:prstGeom>
          <a:solidFill>
            <a:schemeClr val="bg1"/>
          </a:solidFill>
        </p:spPr>
        <p:txBody>
          <a:bodyPr wrap="square" rtlCol="0">
            <a:spAutoFit/>
          </a:bodyPr>
          <a:lstStyle/>
          <a:p>
            <a:r>
              <a:rPr lang="en-US" sz="2800">
                <a:solidFill>
                  <a:srgbClr val="124170"/>
                </a:solidFill>
              </a:rPr>
              <a:t>You can learn more about The Quantile Framework by downloading free resources.</a:t>
            </a:r>
          </a:p>
        </p:txBody>
      </p:sp>
    </p:spTree>
    <p:extLst>
      <p:ext uri="{BB962C8B-B14F-4D97-AF65-F5344CB8AC3E}">
        <p14:creationId xmlns:p14="http://schemas.microsoft.com/office/powerpoint/2010/main" val="21999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152452" y="6212410"/>
            <a:ext cx="7963348"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FACT SHEETS</a:t>
            </a:r>
          </a:p>
        </p:txBody>
      </p:sp>
      <p:pic>
        <p:nvPicPr>
          <p:cNvPr id="2" name="Picture 1"/>
          <p:cNvPicPr>
            <a:picLocks noChangeAspect="1"/>
          </p:cNvPicPr>
          <p:nvPr/>
        </p:nvPicPr>
        <p:blipFill rotWithShape="1">
          <a:blip r:embed="rId2"/>
          <a:srcRect r="6942"/>
          <a:stretch/>
        </p:blipFill>
        <p:spPr>
          <a:xfrm>
            <a:off x="7181402" y="615285"/>
            <a:ext cx="4352761" cy="5137815"/>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314450" y="1951131"/>
            <a:ext cx="5029200" cy="2062103"/>
          </a:xfrm>
          <a:prstGeom prst="rect">
            <a:avLst/>
          </a:prstGeom>
          <a:noFill/>
        </p:spPr>
        <p:txBody>
          <a:bodyPr wrap="square" rtlCol="0">
            <a:spAutoFit/>
          </a:bodyPr>
          <a:lstStyle/>
          <a:p>
            <a:r>
              <a:rPr lang="en-US" sz="3200">
                <a:solidFill>
                  <a:srgbClr val="124170"/>
                </a:solidFill>
              </a:rPr>
              <a:t>There are many resources to help understand Quantile Measures and students’ math growth.</a:t>
            </a:r>
          </a:p>
        </p:txBody>
      </p:sp>
    </p:spTree>
    <p:extLst>
      <p:ext uri="{BB962C8B-B14F-4D97-AF65-F5344CB8AC3E}">
        <p14:creationId xmlns:p14="http://schemas.microsoft.com/office/powerpoint/2010/main" val="165516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
          <p:cNvSpPr>
            <a:spLocks noGrp="1" noChangeArrowheads="1"/>
          </p:cNvSpPr>
          <p:nvPr>
            <p:ph type="title" idx="4294967295"/>
          </p:nvPr>
        </p:nvSpPr>
        <p:spPr>
          <a:xfrm>
            <a:off x="400063" y="196946"/>
            <a:ext cx="9434068" cy="701754"/>
          </a:xfrm>
        </p:spPr>
        <p:txBody>
          <a:bodyPr anchor="b">
            <a:normAutofit/>
          </a:bodyPr>
          <a:lstStyle/>
          <a:p>
            <a:pPr eaLnBrk="1" hangingPunct="1"/>
            <a:r>
              <a:rPr lang="en-US" sz="4000" b="1">
                <a:solidFill>
                  <a:srgbClr val="C50000"/>
                </a:solidFill>
                <a:latin typeface="Arial" panose="020B0604020202020204" pitchFamily="34" charset="0"/>
                <a:cs typeface="Arial" panose="020B0604020202020204" pitchFamily="34" charset="0"/>
              </a:rPr>
              <a:t>Free Tools and Resources!</a:t>
            </a:r>
          </a:p>
        </p:txBody>
      </p:sp>
      <p:sp>
        <p:nvSpPr>
          <p:cNvPr id="130051" name="Rectangle 11"/>
          <p:cNvSpPr>
            <a:spLocks noGrp="1" noChangeArrowheads="1"/>
          </p:cNvSpPr>
          <p:nvPr>
            <p:ph type="body" idx="4294967295"/>
          </p:nvPr>
        </p:nvSpPr>
        <p:spPr>
          <a:xfrm>
            <a:off x="1094704" y="1095646"/>
            <a:ext cx="5553746" cy="4880151"/>
          </a:xfrm>
        </p:spPr>
        <p:txBody>
          <a:bodyPr>
            <a:noAutofit/>
          </a:bodyPr>
          <a:lstStyle/>
          <a:p>
            <a:pPr marL="0" indent="0">
              <a:lnSpc>
                <a:spcPct val="150000"/>
              </a:lnSpc>
              <a:buNone/>
            </a:pPr>
            <a:r>
              <a:rPr lang="en-US" sz="2400" b="1" i="1">
                <a:solidFill>
                  <a:srgbClr val="124170"/>
                </a:solidFill>
                <a:latin typeface="Arial" panose="020B0604020202020204" pitchFamily="34" charset="0"/>
                <a:cs typeface="Arial" panose="020B0604020202020204" pitchFamily="34" charset="0"/>
              </a:rPr>
              <a:t>This has been an abbreviated look at a few of the free tools and resources available to you as you help your student advance toward college and career readiness.</a:t>
            </a:r>
          </a:p>
          <a:p>
            <a:pPr marL="0" indent="0">
              <a:lnSpc>
                <a:spcPct val="150000"/>
              </a:lnSpc>
              <a:buNone/>
            </a:pPr>
            <a:r>
              <a:rPr lang="en-US" sz="2400" b="1" i="1">
                <a:solidFill>
                  <a:srgbClr val="124170"/>
                </a:solidFill>
                <a:latin typeface="Arial" panose="020B0604020202020204" pitchFamily="34" charset="0"/>
                <a:cs typeface="Arial" panose="020B0604020202020204" pitchFamily="34" charset="0"/>
              </a:rPr>
              <a:t>Continue your exploration at:</a:t>
            </a:r>
          </a:p>
          <a:p>
            <a:pPr marL="0" indent="0">
              <a:lnSpc>
                <a:spcPct val="150000"/>
              </a:lnSpc>
              <a:spcBef>
                <a:spcPts val="0"/>
              </a:spcBef>
              <a:buNone/>
            </a:pPr>
            <a:r>
              <a:rPr lang="en-US">
                <a:solidFill>
                  <a:srgbClr val="941316"/>
                </a:solidFill>
              </a:rPr>
              <a:t>wvde.us/LexilesandQuantiles/</a:t>
            </a:r>
          </a:p>
          <a:p>
            <a:pPr marL="0" indent="0">
              <a:lnSpc>
                <a:spcPct val="150000"/>
              </a:lnSpc>
              <a:buNone/>
            </a:pPr>
            <a:endParaRPr lang="en-US" sz="2000" b="1" i="1">
              <a:solidFill>
                <a:srgbClr val="12417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378" y="898700"/>
            <a:ext cx="4259812" cy="4400328"/>
          </a:xfrm>
          <a:prstGeom prst="rect">
            <a:avLst/>
          </a:prstGeom>
        </p:spPr>
      </p:pic>
      <p:sp>
        <p:nvSpPr>
          <p:cNvPr id="7" name="Title 5"/>
          <p:cNvSpPr txBox="1">
            <a:spLocks/>
          </p:cNvSpPr>
          <p:nvPr/>
        </p:nvSpPr>
        <p:spPr>
          <a:xfrm>
            <a:off x="3511296" y="6212410"/>
            <a:ext cx="8680704" cy="535531"/>
          </a:xfrm>
          <a:prstGeom prst="rect">
            <a:avLst/>
          </a:prstGeom>
          <a:solidFill>
            <a:srgbClr val="D2D3D5"/>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a:lstStyle>
          <a:p>
            <a:pPr algn="r"/>
            <a:r>
              <a:rPr lang="en-US" sz="3200" b="1" dirty="0">
                <a:solidFill>
                  <a:srgbClr val="003F74"/>
                </a:solidFill>
                <a:effectLst>
                  <a:outerShdw blurRad="38100" dist="38100" dir="2700000" algn="tl">
                    <a:srgbClr val="000000">
                      <a:alpha val="43137"/>
                    </a:srgbClr>
                  </a:outerShdw>
                </a:effectLst>
                <a:latin typeface="Calibri   "/>
              </a:rPr>
              <a:t>WVDE.US/</a:t>
            </a:r>
            <a:r>
              <a:rPr lang="en-US" sz="3200" b="1" dirty="0" err="1">
                <a:solidFill>
                  <a:srgbClr val="003F74"/>
                </a:solidFill>
                <a:effectLst>
                  <a:outerShdw blurRad="38100" dist="38100" dir="2700000" algn="tl">
                    <a:srgbClr val="000000">
                      <a:alpha val="43137"/>
                    </a:srgbClr>
                  </a:outerShdw>
                </a:effectLst>
                <a:latin typeface="Calibri   "/>
              </a:rPr>
              <a:t>LEXILESandQUANTILES</a:t>
            </a:r>
            <a:r>
              <a:rPr lang="en-US" sz="3200" b="1" dirty="0">
                <a:solidFill>
                  <a:srgbClr val="003F74"/>
                </a:solidFill>
                <a:effectLst>
                  <a:outerShdw blurRad="38100" dist="38100" dir="2700000" algn="tl">
                    <a:srgbClr val="000000">
                      <a:alpha val="43137"/>
                    </a:srgbClr>
                  </a:outerShdw>
                </a:effectLst>
                <a:latin typeface="Calibri   "/>
              </a:rPr>
              <a:t>/</a:t>
            </a:r>
          </a:p>
        </p:txBody>
      </p:sp>
    </p:spTree>
    <p:extLst>
      <p:ext uri="{BB962C8B-B14F-4D97-AF65-F5344CB8AC3E}">
        <p14:creationId xmlns:p14="http://schemas.microsoft.com/office/powerpoint/2010/main" val="132769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8</a:t>
            </a:fld>
            <a:endParaRPr lang="en-US"/>
          </a:p>
        </p:txBody>
      </p:sp>
      <p:sp>
        <p:nvSpPr>
          <p:cNvPr id="3" name="TextBox 2"/>
          <p:cNvSpPr txBox="1"/>
          <p:nvPr/>
        </p:nvSpPr>
        <p:spPr>
          <a:xfrm>
            <a:off x="946325" y="492268"/>
            <a:ext cx="6656440" cy="707886"/>
          </a:xfrm>
          <a:prstGeom prst="rect">
            <a:avLst/>
          </a:prstGeom>
          <a:noFill/>
        </p:spPr>
        <p:txBody>
          <a:bodyPr wrap="square" rtlCol="0">
            <a:spAutoFit/>
          </a:bodyPr>
          <a:lstStyle/>
          <a:p>
            <a:r>
              <a:rPr lang="en-US" sz="4000" b="1">
                <a:solidFill>
                  <a:srgbClr val="003F74"/>
                </a:solidFill>
              </a:rPr>
              <a:t>Using Quantile Measures</a:t>
            </a:r>
          </a:p>
        </p:txBody>
      </p:sp>
      <p:sp>
        <p:nvSpPr>
          <p:cNvPr id="4" name="TextBox 3"/>
          <p:cNvSpPr txBox="1"/>
          <p:nvPr/>
        </p:nvSpPr>
        <p:spPr>
          <a:xfrm>
            <a:off x="9234413" y="6136702"/>
            <a:ext cx="272353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QUANTILES</a:t>
            </a:r>
          </a:p>
        </p:txBody>
      </p:sp>
      <p:sp>
        <p:nvSpPr>
          <p:cNvPr id="5" name="TextBox 4"/>
          <p:cNvSpPr txBox="1"/>
          <p:nvPr/>
        </p:nvSpPr>
        <p:spPr>
          <a:xfrm>
            <a:off x="1337187" y="1419804"/>
            <a:ext cx="9258994" cy="3108543"/>
          </a:xfrm>
          <a:prstGeom prst="rect">
            <a:avLst/>
          </a:prstGeom>
          <a:noFill/>
        </p:spPr>
        <p:txBody>
          <a:bodyPr wrap="square" rtlCol="0">
            <a:spAutoFit/>
          </a:bodyPr>
          <a:lstStyle/>
          <a:p>
            <a:pPr marL="342900" indent="-342900">
              <a:buFont typeface="Arial" panose="020B0604020202020204" pitchFamily="34" charset="0"/>
              <a:buChar char="•"/>
            </a:pPr>
            <a:r>
              <a:rPr lang="en-US" sz="2800">
                <a:solidFill>
                  <a:srgbClr val="003F74"/>
                </a:solidFill>
              </a:rPr>
              <a:t>Your student receives a Quantile measure from the West Virginia General Summative Assessment, Grades 3-8 or the SAT School Day.</a:t>
            </a:r>
          </a:p>
          <a:p>
            <a:pPr marL="342900" indent="-342900">
              <a:buFont typeface="Arial" panose="020B0604020202020204" pitchFamily="34" charset="0"/>
              <a:buChar char="•"/>
            </a:pPr>
            <a:r>
              <a:rPr lang="en-US" sz="2800">
                <a:solidFill>
                  <a:srgbClr val="003F74"/>
                </a:solidFill>
              </a:rPr>
              <a:t>The Quantile Framework for Mathematics has defined almost 500 mathematical skills and/or concepts.  Each of these concepts has a measure, and each measure shows how difficult one skill is in relationship to the others.</a:t>
            </a:r>
          </a:p>
        </p:txBody>
      </p:sp>
      <p:pic>
        <p:nvPicPr>
          <p:cNvPr id="6" name="Picture 5"/>
          <p:cNvPicPr>
            <a:picLocks noChangeAspect="1"/>
          </p:cNvPicPr>
          <p:nvPr/>
        </p:nvPicPr>
        <p:blipFill>
          <a:blip r:embed="rId2"/>
          <a:stretch>
            <a:fillRect/>
          </a:stretch>
        </p:blipFill>
        <p:spPr>
          <a:xfrm>
            <a:off x="7602765" y="4533763"/>
            <a:ext cx="2847975" cy="1381125"/>
          </a:xfrm>
          <a:prstGeom prst="rect">
            <a:avLst/>
          </a:prstGeom>
        </p:spPr>
      </p:pic>
    </p:spTree>
    <p:extLst>
      <p:ext uri="{BB962C8B-B14F-4D97-AF65-F5344CB8AC3E}">
        <p14:creationId xmlns:p14="http://schemas.microsoft.com/office/powerpoint/2010/main" val="141292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9</a:t>
            </a:fld>
            <a:endParaRPr lang="en-US"/>
          </a:p>
        </p:txBody>
      </p:sp>
      <p:sp>
        <p:nvSpPr>
          <p:cNvPr id="3" name="TextBox 2"/>
          <p:cNvSpPr txBox="1"/>
          <p:nvPr/>
        </p:nvSpPr>
        <p:spPr>
          <a:xfrm>
            <a:off x="1032386" y="747251"/>
            <a:ext cx="6656440" cy="707886"/>
          </a:xfrm>
          <a:prstGeom prst="rect">
            <a:avLst/>
          </a:prstGeom>
          <a:noFill/>
        </p:spPr>
        <p:txBody>
          <a:bodyPr wrap="square" rtlCol="0">
            <a:spAutoFit/>
          </a:bodyPr>
          <a:lstStyle/>
          <a:p>
            <a:r>
              <a:rPr lang="en-US" sz="4000" b="1">
                <a:solidFill>
                  <a:srgbClr val="003F74"/>
                </a:solidFill>
              </a:rPr>
              <a:t>Using Quantile Measures</a:t>
            </a:r>
          </a:p>
        </p:txBody>
      </p:sp>
      <p:sp>
        <p:nvSpPr>
          <p:cNvPr id="4" name="TextBox 3"/>
          <p:cNvSpPr txBox="1"/>
          <p:nvPr/>
        </p:nvSpPr>
        <p:spPr>
          <a:xfrm>
            <a:off x="9234413" y="6136702"/>
            <a:ext cx="2723536" cy="584775"/>
          </a:xfrm>
          <a:prstGeom prst="rect">
            <a:avLst/>
          </a:prstGeom>
          <a:solidFill>
            <a:srgbClr val="D2D3D5"/>
          </a:solidFill>
        </p:spPr>
        <p:txBody>
          <a:bodyPr wrap="square" rtlCol="0">
            <a:spAutoFit/>
          </a:bodyPr>
          <a:lstStyle/>
          <a:p>
            <a:pPr algn="r"/>
            <a:r>
              <a:rPr lang="en-US" sz="3200" b="1">
                <a:solidFill>
                  <a:srgbClr val="003F74"/>
                </a:solidFill>
                <a:effectLst>
                  <a:outerShdw blurRad="38100" dist="38100" dir="2700000" algn="tl">
                    <a:srgbClr val="000000">
                      <a:alpha val="43137"/>
                    </a:srgbClr>
                  </a:outerShdw>
                </a:effectLst>
              </a:rPr>
              <a:t>QUANTILES</a:t>
            </a:r>
          </a:p>
        </p:txBody>
      </p:sp>
      <p:sp>
        <p:nvSpPr>
          <p:cNvPr id="5" name="TextBox 4"/>
          <p:cNvSpPr txBox="1"/>
          <p:nvPr/>
        </p:nvSpPr>
        <p:spPr>
          <a:xfrm>
            <a:off x="1415845" y="1551676"/>
            <a:ext cx="9258994" cy="1384995"/>
          </a:xfrm>
          <a:prstGeom prst="rect">
            <a:avLst/>
          </a:prstGeom>
          <a:noFill/>
        </p:spPr>
        <p:txBody>
          <a:bodyPr wrap="square" rtlCol="0">
            <a:spAutoFit/>
          </a:bodyPr>
          <a:lstStyle/>
          <a:p>
            <a:r>
              <a:rPr lang="en-US" sz="2800">
                <a:solidFill>
                  <a:srgbClr val="003F74"/>
                </a:solidFill>
              </a:rPr>
              <a:t>For optimal learning and growth, your student should practice mathematics within a Quantile range of 50Q above and 50Q below his or her Quantile measure.</a:t>
            </a:r>
          </a:p>
        </p:txBody>
      </p:sp>
      <p:pic>
        <p:nvPicPr>
          <p:cNvPr id="6" name="Picture 5"/>
          <p:cNvPicPr>
            <a:picLocks noChangeAspect="1"/>
          </p:cNvPicPr>
          <p:nvPr/>
        </p:nvPicPr>
        <p:blipFill>
          <a:blip r:embed="rId2"/>
          <a:stretch>
            <a:fillRect/>
          </a:stretch>
        </p:blipFill>
        <p:spPr>
          <a:xfrm>
            <a:off x="7109070" y="2461479"/>
            <a:ext cx="3657293" cy="3420162"/>
          </a:xfrm>
          <a:prstGeom prst="rect">
            <a:avLst/>
          </a:prstGeom>
        </p:spPr>
      </p:pic>
    </p:spTree>
    <p:extLst>
      <p:ext uri="{BB962C8B-B14F-4D97-AF65-F5344CB8AC3E}">
        <p14:creationId xmlns:p14="http://schemas.microsoft.com/office/powerpoint/2010/main" val="160715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43"/>
</p:tagLst>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CBCACFA9-AD44-3D4A-96E3-7E91C6634AAD}" vid="{37D28BB3-7088-3649-92B6-5709C7E125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E4136BDD7B91488082558F63B4782D" ma:contentTypeVersion="30" ma:contentTypeDescription="Create a new document." ma:contentTypeScope="" ma:versionID="e59c168a7619b9e2a3ebb286fe5a0197">
  <xsd:schema xmlns:xsd="http://www.w3.org/2001/XMLSchema" xmlns:xs="http://www.w3.org/2001/XMLSchema" xmlns:p="http://schemas.microsoft.com/office/2006/metadata/properties" xmlns:ns3="ce80745c-e7ba-4705-ad36-055d8dcdfa8c" xmlns:ns4="2da636b7-0d50-46df-8556-1e4024ed4a91" targetNamespace="http://schemas.microsoft.com/office/2006/metadata/properties" ma:root="true" ma:fieldsID="80248b34111d99bd085a22c984c1faba" ns3:_="" ns4:_="">
    <xsd:import namespace="ce80745c-e7ba-4705-ad36-055d8dcdfa8c"/>
    <xsd:import namespace="2da636b7-0d50-46df-8556-1e4024ed4a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msChannelId"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Location"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0745c-e7ba-4705-ad36-055d8dcdfa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a636b7-0d50-46df-8556-1e4024ed4a9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MediaServiceAutoTags" ma:internalName="MediaServiceAutoTags"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s xmlns="2da636b7-0d50-46df-8556-1e4024ed4a91" xsi:nil="true"/>
    <Has_Teacher_Only_SectionGroup xmlns="2da636b7-0d50-46df-8556-1e4024ed4a91" xsi:nil="true"/>
    <NotebookType xmlns="2da636b7-0d50-46df-8556-1e4024ed4a91" xsi:nil="true"/>
    <Self_Registration_Enabled xmlns="2da636b7-0d50-46df-8556-1e4024ed4a91" xsi:nil="true"/>
    <Teachers xmlns="2da636b7-0d50-46df-8556-1e4024ed4a91">
      <UserInfo>
        <DisplayName/>
        <AccountId xsi:nil="true"/>
        <AccountType/>
      </UserInfo>
    </Teachers>
    <Invited_Teachers xmlns="2da636b7-0d50-46df-8556-1e4024ed4a91" xsi:nil="true"/>
    <DefaultSectionNames xmlns="2da636b7-0d50-46df-8556-1e4024ed4a91" xsi:nil="true"/>
    <CultureName xmlns="2da636b7-0d50-46df-8556-1e4024ed4a91" xsi:nil="true"/>
    <Students xmlns="2da636b7-0d50-46df-8556-1e4024ed4a91">
      <UserInfo>
        <DisplayName/>
        <AccountId xsi:nil="true"/>
        <AccountType/>
      </UserInfo>
    </Students>
    <Invited_Students xmlns="2da636b7-0d50-46df-8556-1e4024ed4a91" xsi:nil="true"/>
    <FolderType xmlns="2da636b7-0d50-46df-8556-1e4024ed4a91" xsi:nil="true"/>
    <TeamsChannelId xmlns="2da636b7-0d50-46df-8556-1e4024ed4a91" xsi:nil="true"/>
    <Owner xmlns="2da636b7-0d50-46df-8556-1e4024ed4a91">
      <UserInfo>
        <DisplayName/>
        <AccountId xsi:nil="true"/>
        <AccountType/>
      </UserInfo>
    </Owner>
    <Student_Groups xmlns="2da636b7-0d50-46df-8556-1e4024ed4a91">
      <UserInfo>
        <DisplayName/>
        <AccountId xsi:nil="true"/>
        <AccountType/>
      </UserInfo>
    </Student_Groups>
    <AppVersion xmlns="2da636b7-0d50-46df-8556-1e4024ed4a91" xsi:nil="true"/>
    <Is_Collaboration_Space_Locked xmlns="2da636b7-0d50-46df-8556-1e4024ed4a91" xsi:nil="true"/>
  </documentManagement>
</p:properties>
</file>

<file path=customXml/itemProps1.xml><?xml version="1.0" encoding="utf-8"?>
<ds:datastoreItem xmlns:ds="http://schemas.openxmlformats.org/officeDocument/2006/customXml" ds:itemID="{27C89452-5989-4857-A231-0C15E5CAC1D3}">
  <ds:schemaRefs>
    <ds:schemaRef ds:uri="http://schemas.microsoft.com/sharepoint/v3/contenttype/forms"/>
  </ds:schemaRefs>
</ds:datastoreItem>
</file>

<file path=customXml/itemProps2.xml><?xml version="1.0" encoding="utf-8"?>
<ds:datastoreItem xmlns:ds="http://schemas.openxmlformats.org/officeDocument/2006/customXml" ds:itemID="{3742C369-FCF0-48F3-AE9D-06CFE25070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0745c-e7ba-4705-ad36-055d8dcdfa8c"/>
    <ds:schemaRef ds:uri="2da636b7-0d50-46df-8556-1e4024ed4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123C0D-EC5A-49EB-A533-B91E8032FCCA}">
  <ds:schemaRefs>
    <ds:schemaRef ds:uri="http://purl.org/dc/terms/"/>
    <ds:schemaRef ds:uri="http://purl.org/dc/dcmitype/"/>
    <ds:schemaRef ds:uri="http://schemas.microsoft.com/office/2006/documentManagement/types"/>
    <ds:schemaRef ds:uri="ce80745c-e7ba-4705-ad36-055d8dcdfa8c"/>
    <ds:schemaRef ds:uri="http://purl.org/dc/elements/1.1/"/>
    <ds:schemaRef ds:uri="http://www.w3.org/XML/1998/namespace"/>
    <ds:schemaRef ds:uri="http://schemas.microsoft.com/office/infopath/2007/PartnerControls"/>
    <ds:schemaRef ds:uri="http://schemas.openxmlformats.org/package/2006/metadata/core-properties"/>
    <ds:schemaRef ds:uri="2da636b7-0d50-46df-8556-1e4024ed4a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WVDE_2017Theme2</Template>
  <TotalTime>29</TotalTime>
  <Words>3203</Words>
  <Application>Microsoft Office PowerPoint</Application>
  <PresentationFormat>Widescreen</PresentationFormat>
  <Paragraphs>391</Paragraphs>
  <Slides>79</Slides>
  <Notes>24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79</vt:i4>
      </vt:variant>
    </vt:vector>
  </HeadingPairs>
  <TitlesOfParts>
    <vt:vector size="95" baseType="lpstr">
      <vt:lpstr>Arial Unicode MS</vt:lpstr>
      <vt:lpstr>Arial</vt:lpstr>
      <vt:lpstr>Calibr  </vt:lpstr>
      <vt:lpstr>Calibri</vt:lpstr>
      <vt:lpstr>Calibri  </vt:lpstr>
      <vt:lpstr>Calibri   </vt:lpstr>
      <vt:lpstr>Calibri Light</vt:lpstr>
      <vt:lpstr>Fira Sans</vt:lpstr>
      <vt:lpstr>Fira Sans Medium</vt:lpstr>
      <vt:lpstr>Fira Sans Ultra</vt:lpstr>
      <vt:lpstr>Libre Baskerville</vt:lpstr>
      <vt:lpstr>Volkhorn</vt:lpstr>
      <vt:lpstr>Vollkorn</vt:lpstr>
      <vt:lpstr>Vollkorn Regular</vt:lpstr>
      <vt:lpstr>Wingdings</vt:lpstr>
      <vt:lpstr>WVDE_2017Theme2</vt:lpstr>
      <vt:lpstr>  West Virginia Lexile and Quantile Measures Report</vt:lpstr>
      <vt:lpstr>PowerPoint Presentation</vt:lpstr>
      <vt:lpstr>PowerPoint Presentation</vt:lpstr>
      <vt:lpstr>PowerPoint Presentation</vt:lpstr>
      <vt:lpstr>Lexile Measure for Texts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vt:lpstr>
      <vt:lpstr>  West Virginia Lexile and Quantile Measures Report</vt:lpstr>
      <vt:lpstr>PowerPoint Presentation</vt:lpstr>
      <vt:lpstr>PowerPoint Presentation</vt:lpstr>
      <vt:lpstr>PowerPoint Presentation</vt:lpstr>
      <vt:lpstr>Math and Reading Demands of Career Entrance</vt:lpstr>
      <vt:lpstr>PowerPoint Presentation</vt:lpstr>
      <vt:lpstr>PowerPoint Presentation</vt:lpstr>
      <vt:lpstr>PowerPoint Presentation</vt:lpstr>
      <vt:lpstr>  West Virginia Lexile and Quantile Measures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West Virginia Lexile and Quantile Measures Report</vt:lpstr>
      <vt:lpstr>YOUR STUDENT’S QUANTILE MEASURE</vt:lpstr>
      <vt:lpstr>PowerPoint Presentation</vt:lpstr>
      <vt:lpstr>YOUR STUDENT’S QUANTILE MEASURE</vt:lpstr>
      <vt:lpstr>YOUR STUDENT’S QUANTILE MEASURE</vt:lpstr>
      <vt:lpstr>PowerPoint Presentation</vt:lpstr>
      <vt:lpstr>PowerPoint Presentation</vt:lpstr>
      <vt:lpstr>PowerPoint Presentation</vt:lpstr>
      <vt:lpstr>  West Virginia  Lexile and Quantile Measures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Tools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Anderson</dc:creator>
  <cp:lastModifiedBy>Gina Gooderham</cp:lastModifiedBy>
  <cp:revision>4</cp:revision>
  <dcterms:created xsi:type="dcterms:W3CDTF">2017-05-09T13:59:36Z</dcterms:created>
  <dcterms:modified xsi:type="dcterms:W3CDTF">2023-08-16T17:51:17Z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0x01010046E4136BDD7B91488082558F63B4782D</vt:lpwstr>
  </property>
  <property fmtid="{D5CDD505-2E9C-101B-9397-08002B2CF9AE}" pid="3" name="MSIP_Label_460f4a70-4b6c-4bd4-a002-31edb9c00abe_Enabled">
    <vt:lpwstr>true</vt:lpwstr>
  </property>
  <property fmtid="{D5CDD505-2E9C-101B-9397-08002B2CF9AE}" pid="4" name="MSIP_Label_460f4a70-4b6c-4bd4-a002-31edb9c00abe_SetDate">
    <vt:lpwstr>2023-08-08T13:47:04Z</vt:lpwstr>
  </property>
  <property fmtid="{D5CDD505-2E9C-101B-9397-08002B2CF9AE}" pid="5" name="MSIP_Label_460f4a70-4b6c-4bd4-a002-31edb9c00abe_Method">
    <vt:lpwstr>Standard</vt:lpwstr>
  </property>
  <property fmtid="{D5CDD505-2E9C-101B-9397-08002B2CF9AE}" pid="6" name="MSIP_Label_460f4a70-4b6c-4bd4-a002-31edb9c00abe_Name">
    <vt:lpwstr>General</vt:lpwstr>
  </property>
  <property fmtid="{D5CDD505-2E9C-101B-9397-08002B2CF9AE}" pid="7" name="MSIP_Label_460f4a70-4b6c-4bd4-a002-31edb9c00abe_SiteId">
    <vt:lpwstr>e019b04b-330c-467a-8bae-09fb17374d6a</vt:lpwstr>
  </property>
  <property fmtid="{D5CDD505-2E9C-101B-9397-08002B2CF9AE}" pid="8" name="MSIP_Label_460f4a70-4b6c-4bd4-a002-31edb9c00abe_ActionId">
    <vt:lpwstr>5e8cefd3-4233-4568-92ee-d4b9b9c85985</vt:lpwstr>
  </property>
  <property fmtid="{D5CDD505-2E9C-101B-9397-08002B2CF9AE}" pid="9" name="MSIP_Label_460f4a70-4b6c-4bd4-a002-31edb9c00abe_ContentBits">
    <vt:lpwstr>0</vt:lpwstr>
  </property>
</Properties>
</file>